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349" r:id="rId2"/>
    <p:sldId id="354" r:id="rId3"/>
    <p:sldId id="321" r:id="rId4"/>
    <p:sldId id="341" r:id="rId5"/>
    <p:sldId id="342" r:id="rId6"/>
    <p:sldId id="323" r:id="rId7"/>
    <p:sldId id="350" r:id="rId8"/>
    <p:sldId id="340" r:id="rId9"/>
    <p:sldId id="346" r:id="rId10"/>
    <p:sldId id="261" r:id="rId11"/>
    <p:sldId id="262" r:id="rId12"/>
    <p:sldId id="263" r:id="rId13"/>
    <p:sldId id="264" r:id="rId14"/>
    <p:sldId id="324" r:id="rId15"/>
    <p:sldId id="343" r:id="rId16"/>
    <p:sldId id="339" r:id="rId17"/>
    <p:sldId id="267" r:id="rId18"/>
    <p:sldId id="268" r:id="rId19"/>
    <p:sldId id="269" r:id="rId20"/>
    <p:sldId id="270" r:id="rId21"/>
    <p:sldId id="338" r:id="rId22"/>
    <p:sldId id="272" r:id="rId23"/>
    <p:sldId id="273" r:id="rId24"/>
    <p:sldId id="325" r:id="rId25"/>
    <p:sldId id="274" r:id="rId26"/>
    <p:sldId id="326" r:id="rId27"/>
    <p:sldId id="347" r:id="rId28"/>
    <p:sldId id="276" r:id="rId29"/>
    <p:sldId id="327" r:id="rId30"/>
    <p:sldId id="348" r:id="rId31"/>
    <p:sldId id="278" r:id="rId32"/>
    <p:sldId id="279" r:id="rId33"/>
    <p:sldId id="280" r:id="rId34"/>
    <p:sldId id="281" r:id="rId35"/>
    <p:sldId id="282" r:id="rId36"/>
    <p:sldId id="283" r:id="rId37"/>
    <p:sldId id="329" r:id="rId38"/>
    <p:sldId id="330" r:id="rId39"/>
    <p:sldId id="331" r:id="rId40"/>
    <p:sldId id="287" r:id="rId41"/>
    <p:sldId id="288" r:id="rId42"/>
    <p:sldId id="332" r:id="rId43"/>
    <p:sldId id="290" r:id="rId44"/>
    <p:sldId id="291" r:id="rId45"/>
    <p:sldId id="292" r:id="rId46"/>
    <p:sldId id="293" r:id="rId47"/>
    <p:sldId id="333" r:id="rId48"/>
    <p:sldId id="295" r:id="rId49"/>
    <p:sldId id="296" r:id="rId50"/>
    <p:sldId id="352" r:id="rId51"/>
    <p:sldId id="297" r:id="rId52"/>
    <p:sldId id="298" r:id="rId53"/>
    <p:sldId id="299" r:id="rId54"/>
    <p:sldId id="300" r:id="rId55"/>
    <p:sldId id="355" r:id="rId56"/>
    <p:sldId id="301" r:id="rId57"/>
    <p:sldId id="302" r:id="rId58"/>
    <p:sldId id="303" r:id="rId59"/>
    <p:sldId id="305" r:id="rId60"/>
    <p:sldId id="306" r:id="rId61"/>
    <p:sldId id="307" r:id="rId62"/>
    <p:sldId id="308" r:id="rId63"/>
    <p:sldId id="309" r:id="rId64"/>
    <p:sldId id="334" r:id="rId65"/>
    <p:sldId id="312" r:id="rId66"/>
    <p:sldId id="335" r:id="rId67"/>
    <p:sldId id="314" r:id="rId68"/>
    <p:sldId id="336" r:id="rId69"/>
    <p:sldId id="317" r:id="rId70"/>
    <p:sldId id="337" r:id="rId71"/>
    <p:sldId id="353" r:id="rId7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26" autoAdjust="0"/>
    <p:restoredTop sz="94660"/>
  </p:normalViewPr>
  <p:slideViewPr>
    <p:cSldViewPr snapToGrid="0">
      <p:cViewPr varScale="1">
        <p:scale>
          <a:sx n="72" d="100"/>
          <a:sy n="72" d="100"/>
        </p:scale>
        <p:origin x="7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0BE856-48C9-401A-8945-7D465B391102}"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FE2E5E61-552E-4E93-B192-DB76AFC47D18}">
      <dgm:prSet custT="1"/>
      <dgm:spPr/>
      <dgm:t>
        <a:bodyPr/>
        <a:lstStyle/>
        <a:p>
          <a:r>
            <a:rPr lang="zh-CN" sz="1600" dirty="0"/>
            <a:t>用条形</a:t>
          </a:r>
          <a:r>
            <a:rPr lang="zh-CN" sz="1600" b="0" dirty="0"/>
            <a:t>轨道</a:t>
          </a:r>
          <a:r>
            <a:rPr lang="zh-CN" sz="1600" b="1" dirty="0"/>
            <a:t>：</a:t>
          </a:r>
          <a:r>
            <a:rPr lang="zh-CN" sz="1600" dirty="0"/>
            <a:t>指用条形的钢材铺成的供火车、电车等行驶的路线。</a:t>
          </a:r>
          <a:endParaRPr lang="en-US" sz="1600" dirty="0"/>
        </a:p>
      </dgm:t>
    </dgm:pt>
    <dgm:pt modelId="{EC36355D-F41D-485F-A90D-E158D92C52CD}" type="parTrans" cxnId="{69A47301-3967-4261-9768-F1A55E8492E7}">
      <dgm:prSet/>
      <dgm:spPr/>
      <dgm:t>
        <a:bodyPr/>
        <a:lstStyle/>
        <a:p>
          <a:endParaRPr lang="en-US"/>
        </a:p>
      </dgm:t>
    </dgm:pt>
    <dgm:pt modelId="{5EC6631A-D343-49C7-A8A5-8CE4ADDA0409}" type="sibTrans" cxnId="{69A47301-3967-4261-9768-F1A55E8492E7}">
      <dgm:prSet phldrT="1" phldr="0"/>
      <dgm:spPr/>
      <dgm:t>
        <a:bodyPr/>
        <a:lstStyle/>
        <a:p>
          <a:r>
            <a:rPr lang="en-US"/>
            <a:t>1</a:t>
          </a:r>
        </a:p>
      </dgm:t>
    </dgm:pt>
    <dgm:pt modelId="{837DAC46-C014-4A7D-803A-C09D66B91EC9}">
      <dgm:prSet custT="1"/>
      <dgm:spPr/>
      <dgm:t>
        <a:bodyPr/>
        <a:lstStyle/>
        <a:p>
          <a:r>
            <a:rPr lang="zh-CN" sz="1600" dirty="0"/>
            <a:t>空列轨道一般由钢轨、 联结零件、灯式吊梁、道床以及道岔等组成。中唐空铁的轨道为厢式轨道，其中轨道架和轨道箱梁柱为重要组成要素。</a:t>
          </a:r>
          <a:endParaRPr lang="en-US" sz="1600" dirty="0"/>
        </a:p>
      </dgm:t>
    </dgm:pt>
    <dgm:pt modelId="{1EB64F6B-32D0-4D82-BBE5-947C7D5F7390}" type="parTrans" cxnId="{5E7A0ABB-E76C-4187-AC29-DD079F648627}">
      <dgm:prSet/>
      <dgm:spPr/>
      <dgm:t>
        <a:bodyPr/>
        <a:lstStyle/>
        <a:p>
          <a:endParaRPr lang="en-US"/>
        </a:p>
      </dgm:t>
    </dgm:pt>
    <dgm:pt modelId="{9622C5E1-41E9-4D53-ACF9-DE1C3328A1FC}" type="sibTrans" cxnId="{5E7A0ABB-E76C-4187-AC29-DD079F648627}">
      <dgm:prSet phldrT="2" phldr="0"/>
      <dgm:spPr/>
      <dgm:t>
        <a:bodyPr/>
        <a:lstStyle/>
        <a:p>
          <a:r>
            <a:rPr lang="en-US"/>
            <a:t>2</a:t>
          </a:r>
        </a:p>
      </dgm:t>
    </dgm:pt>
    <dgm:pt modelId="{5A0A4B96-F479-4C15-AB0C-A86410450034}">
      <dgm:prSet/>
      <dgm:spPr/>
      <dgm:t>
        <a:bodyPr/>
        <a:lstStyle/>
        <a:p>
          <a:r>
            <a:rPr lang="zh-CN" dirty="0"/>
            <a:t>联结零件、灯式吊梁、道床以及道岔等组成。中唐空铁的轨道为厢式钢材铺成的供火车、电车等行驶的路线。</a:t>
          </a:r>
          <a:endParaRPr lang="en-US" dirty="0"/>
        </a:p>
      </dgm:t>
    </dgm:pt>
    <dgm:pt modelId="{A3543225-4F05-48EC-9380-EB91AC079AD8}" type="parTrans" cxnId="{6A4C8A0F-71F4-4AAE-85C9-51A1D1C4D76D}">
      <dgm:prSet/>
      <dgm:spPr/>
      <dgm:t>
        <a:bodyPr/>
        <a:lstStyle/>
        <a:p>
          <a:endParaRPr lang="en-US"/>
        </a:p>
      </dgm:t>
    </dgm:pt>
    <dgm:pt modelId="{74CB8406-5AE8-4064-BAB9-CE0C30ACCA4A}" type="sibTrans" cxnId="{6A4C8A0F-71F4-4AAE-85C9-51A1D1C4D76D}">
      <dgm:prSet phldrT="3" phldr="0"/>
      <dgm:spPr/>
      <dgm:t>
        <a:bodyPr/>
        <a:lstStyle/>
        <a:p>
          <a:r>
            <a:rPr lang="en-US"/>
            <a:t>3</a:t>
          </a:r>
        </a:p>
      </dgm:t>
    </dgm:pt>
    <dgm:pt modelId="{ED5A17AC-9F1F-48B8-8518-F498D2A17513}">
      <dgm:prSet custT="1"/>
      <dgm:spPr/>
      <dgm:t>
        <a:bodyPr/>
        <a:lstStyle/>
        <a:p>
          <a:r>
            <a:rPr lang="zh-CN" sz="1600" dirty="0"/>
            <a:t>空列轨道一般由钢轨、轨道，其中轨道架和轨道箱梁柱为重要组成要素。</a:t>
          </a:r>
          <a:endParaRPr lang="en-US" sz="1600" dirty="0"/>
        </a:p>
      </dgm:t>
    </dgm:pt>
    <dgm:pt modelId="{9C774921-DD1D-48B2-BFE3-E3F7A5ED024C}" type="parTrans" cxnId="{36497023-2AFB-4A1F-BDA8-8ACC758FF9F3}">
      <dgm:prSet/>
      <dgm:spPr/>
      <dgm:t>
        <a:bodyPr/>
        <a:lstStyle/>
        <a:p>
          <a:endParaRPr lang="en-US"/>
        </a:p>
      </dgm:t>
    </dgm:pt>
    <dgm:pt modelId="{72B8F223-3F71-456A-8892-BA9651F21157}" type="sibTrans" cxnId="{36497023-2AFB-4A1F-BDA8-8ACC758FF9F3}">
      <dgm:prSet phldrT="4" phldr="0"/>
      <dgm:spPr/>
      <dgm:t>
        <a:bodyPr/>
        <a:lstStyle/>
        <a:p>
          <a:r>
            <a:rPr lang="en-US"/>
            <a:t>4</a:t>
          </a:r>
        </a:p>
      </dgm:t>
    </dgm:pt>
    <dgm:pt modelId="{A0BA21E9-3BBF-4CD7-8B02-299923560729}" type="pres">
      <dgm:prSet presAssocID="{F00BE856-48C9-401A-8945-7D465B391102}" presName="Name0" presStyleCnt="0">
        <dgm:presLayoutVars>
          <dgm:animLvl val="lvl"/>
          <dgm:resizeHandles val="exact"/>
        </dgm:presLayoutVars>
      </dgm:prSet>
      <dgm:spPr/>
    </dgm:pt>
    <dgm:pt modelId="{6B9531E3-82B6-42B3-8F15-80B268512800}" type="pres">
      <dgm:prSet presAssocID="{FE2E5E61-552E-4E93-B192-DB76AFC47D18}" presName="compositeNode" presStyleCnt="0">
        <dgm:presLayoutVars>
          <dgm:bulletEnabled val="1"/>
        </dgm:presLayoutVars>
      </dgm:prSet>
      <dgm:spPr/>
    </dgm:pt>
    <dgm:pt modelId="{76AEFF85-423C-4646-A9ED-3380EBAE1C4E}" type="pres">
      <dgm:prSet presAssocID="{FE2E5E61-552E-4E93-B192-DB76AFC47D18}" presName="bgRect" presStyleLbl="bgAccFollowNode1" presStyleIdx="0" presStyleCnt="4"/>
      <dgm:spPr/>
    </dgm:pt>
    <dgm:pt modelId="{E2CEAFAF-25A8-4EDE-8B32-9DDCB9199966}" type="pres">
      <dgm:prSet presAssocID="{5EC6631A-D343-49C7-A8A5-8CE4ADDA0409}" presName="sibTransNodeCircle" presStyleLbl="alignNode1" presStyleIdx="0" presStyleCnt="8">
        <dgm:presLayoutVars>
          <dgm:chMax val="0"/>
          <dgm:bulletEnabled/>
        </dgm:presLayoutVars>
      </dgm:prSet>
      <dgm:spPr/>
    </dgm:pt>
    <dgm:pt modelId="{FF26388A-361C-47EE-A5F7-013819314373}" type="pres">
      <dgm:prSet presAssocID="{FE2E5E61-552E-4E93-B192-DB76AFC47D18}" presName="bottomLine" presStyleLbl="alignNode1" presStyleIdx="1" presStyleCnt="8">
        <dgm:presLayoutVars/>
      </dgm:prSet>
      <dgm:spPr/>
    </dgm:pt>
    <dgm:pt modelId="{4F37C053-563F-4767-8B82-885A3814EE83}" type="pres">
      <dgm:prSet presAssocID="{FE2E5E61-552E-4E93-B192-DB76AFC47D18}" presName="nodeText" presStyleLbl="bgAccFollowNode1" presStyleIdx="0" presStyleCnt="4">
        <dgm:presLayoutVars>
          <dgm:bulletEnabled val="1"/>
        </dgm:presLayoutVars>
      </dgm:prSet>
      <dgm:spPr/>
    </dgm:pt>
    <dgm:pt modelId="{6DEDA6AB-DA8F-416D-874C-0ED6C063AA95}" type="pres">
      <dgm:prSet presAssocID="{5EC6631A-D343-49C7-A8A5-8CE4ADDA0409}" presName="sibTrans" presStyleCnt="0"/>
      <dgm:spPr/>
    </dgm:pt>
    <dgm:pt modelId="{FA0EAEC6-B01A-4C77-81CC-AF24BC7C02B4}" type="pres">
      <dgm:prSet presAssocID="{837DAC46-C014-4A7D-803A-C09D66B91EC9}" presName="compositeNode" presStyleCnt="0">
        <dgm:presLayoutVars>
          <dgm:bulletEnabled val="1"/>
        </dgm:presLayoutVars>
      </dgm:prSet>
      <dgm:spPr/>
    </dgm:pt>
    <dgm:pt modelId="{1BC19239-BDD9-4058-BE7E-D88F36864F36}" type="pres">
      <dgm:prSet presAssocID="{837DAC46-C014-4A7D-803A-C09D66B91EC9}" presName="bgRect" presStyleLbl="bgAccFollowNode1" presStyleIdx="1" presStyleCnt="4"/>
      <dgm:spPr/>
    </dgm:pt>
    <dgm:pt modelId="{68F312DB-0DF0-4C06-92DF-5E9A09CF6A1D}" type="pres">
      <dgm:prSet presAssocID="{9622C5E1-41E9-4D53-ACF9-DE1C3328A1FC}" presName="sibTransNodeCircle" presStyleLbl="alignNode1" presStyleIdx="2" presStyleCnt="8">
        <dgm:presLayoutVars>
          <dgm:chMax val="0"/>
          <dgm:bulletEnabled/>
        </dgm:presLayoutVars>
      </dgm:prSet>
      <dgm:spPr/>
    </dgm:pt>
    <dgm:pt modelId="{FA66A8C2-8608-4C91-AD0A-169E4A1FFD02}" type="pres">
      <dgm:prSet presAssocID="{837DAC46-C014-4A7D-803A-C09D66B91EC9}" presName="bottomLine" presStyleLbl="alignNode1" presStyleIdx="3" presStyleCnt="8">
        <dgm:presLayoutVars/>
      </dgm:prSet>
      <dgm:spPr/>
    </dgm:pt>
    <dgm:pt modelId="{F6E2D260-F24F-46E8-A9EC-207859A020ED}" type="pres">
      <dgm:prSet presAssocID="{837DAC46-C014-4A7D-803A-C09D66B91EC9}" presName="nodeText" presStyleLbl="bgAccFollowNode1" presStyleIdx="1" presStyleCnt="4">
        <dgm:presLayoutVars>
          <dgm:bulletEnabled val="1"/>
        </dgm:presLayoutVars>
      </dgm:prSet>
      <dgm:spPr/>
    </dgm:pt>
    <dgm:pt modelId="{6E4FE680-5C8F-4A71-9185-EECDFAA858CD}" type="pres">
      <dgm:prSet presAssocID="{9622C5E1-41E9-4D53-ACF9-DE1C3328A1FC}" presName="sibTrans" presStyleCnt="0"/>
      <dgm:spPr/>
    </dgm:pt>
    <dgm:pt modelId="{04DBD73F-80F2-45F4-8F87-D2F5DBA53892}" type="pres">
      <dgm:prSet presAssocID="{5A0A4B96-F479-4C15-AB0C-A86410450034}" presName="compositeNode" presStyleCnt="0">
        <dgm:presLayoutVars>
          <dgm:bulletEnabled val="1"/>
        </dgm:presLayoutVars>
      </dgm:prSet>
      <dgm:spPr/>
    </dgm:pt>
    <dgm:pt modelId="{E6038120-E35B-45A9-B25B-2CEBB15183D3}" type="pres">
      <dgm:prSet presAssocID="{5A0A4B96-F479-4C15-AB0C-A86410450034}" presName="bgRect" presStyleLbl="bgAccFollowNode1" presStyleIdx="2" presStyleCnt="4"/>
      <dgm:spPr/>
    </dgm:pt>
    <dgm:pt modelId="{3FA001C7-DFAF-405A-89BA-99CA2CCD1D2E}" type="pres">
      <dgm:prSet presAssocID="{74CB8406-5AE8-4064-BAB9-CE0C30ACCA4A}" presName="sibTransNodeCircle" presStyleLbl="alignNode1" presStyleIdx="4" presStyleCnt="8">
        <dgm:presLayoutVars>
          <dgm:chMax val="0"/>
          <dgm:bulletEnabled/>
        </dgm:presLayoutVars>
      </dgm:prSet>
      <dgm:spPr/>
    </dgm:pt>
    <dgm:pt modelId="{15872470-EB33-40CE-95F1-B1B432DAE3C0}" type="pres">
      <dgm:prSet presAssocID="{5A0A4B96-F479-4C15-AB0C-A86410450034}" presName="bottomLine" presStyleLbl="alignNode1" presStyleIdx="5" presStyleCnt="8">
        <dgm:presLayoutVars/>
      </dgm:prSet>
      <dgm:spPr/>
    </dgm:pt>
    <dgm:pt modelId="{DC561BF4-A6C3-487C-A6C5-CC9A41562400}" type="pres">
      <dgm:prSet presAssocID="{5A0A4B96-F479-4C15-AB0C-A86410450034}" presName="nodeText" presStyleLbl="bgAccFollowNode1" presStyleIdx="2" presStyleCnt="4">
        <dgm:presLayoutVars>
          <dgm:bulletEnabled val="1"/>
        </dgm:presLayoutVars>
      </dgm:prSet>
      <dgm:spPr/>
    </dgm:pt>
    <dgm:pt modelId="{C4454710-7FEF-4114-9322-DEAC15BA80B9}" type="pres">
      <dgm:prSet presAssocID="{74CB8406-5AE8-4064-BAB9-CE0C30ACCA4A}" presName="sibTrans" presStyleCnt="0"/>
      <dgm:spPr/>
    </dgm:pt>
    <dgm:pt modelId="{F699AF01-C600-49CA-8E4D-069446AA97A5}" type="pres">
      <dgm:prSet presAssocID="{ED5A17AC-9F1F-48B8-8518-F498D2A17513}" presName="compositeNode" presStyleCnt="0">
        <dgm:presLayoutVars>
          <dgm:bulletEnabled val="1"/>
        </dgm:presLayoutVars>
      </dgm:prSet>
      <dgm:spPr/>
    </dgm:pt>
    <dgm:pt modelId="{7EA3D286-5317-4B0F-9D56-E4F4B80CA625}" type="pres">
      <dgm:prSet presAssocID="{ED5A17AC-9F1F-48B8-8518-F498D2A17513}" presName="bgRect" presStyleLbl="bgAccFollowNode1" presStyleIdx="3" presStyleCnt="4"/>
      <dgm:spPr/>
    </dgm:pt>
    <dgm:pt modelId="{0A45051B-CD2F-4B2F-A402-030887A253AD}" type="pres">
      <dgm:prSet presAssocID="{72B8F223-3F71-456A-8892-BA9651F21157}" presName="sibTransNodeCircle" presStyleLbl="alignNode1" presStyleIdx="6" presStyleCnt="8">
        <dgm:presLayoutVars>
          <dgm:chMax val="0"/>
          <dgm:bulletEnabled/>
        </dgm:presLayoutVars>
      </dgm:prSet>
      <dgm:spPr/>
    </dgm:pt>
    <dgm:pt modelId="{78AAA201-31BE-4A63-B657-303413129D10}" type="pres">
      <dgm:prSet presAssocID="{ED5A17AC-9F1F-48B8-8518-F498D2A17513}" presName="bottomLine" presStyleLbl="alignNode1" presStyleIdx="7" presStyleCnt="8">
        <dgm:presLayoutVars/>
      </dgm:prSet>
      <dgm:spPr/>
    </dgm:pt>
    <dgm:pt modelId="{5811A413-F2D2-4FE2-8642-45057A4AD6B5}" type="pres">
      <dgm:prSet presAssocID="{ED5A17AC-9F1F-48B8-8518-F498D2A17513}" presName="nodeText" presStyleLbl="bgAccFollowNode1" presStyleIdx="3" presStyleCnt="4">
        <dgm:presLayoutVars>
          <dgm:bulletEnabled val="1"/>
        </dgm:presLayoutVars>
      </dgm:prSet>
      <dgm:spPr/>
    </dgm:pt>
  </dgm:ptLst>
  <dgm:cxnLst>
    <dgm:cxn modelId="{69A47301-3967-4261-9768-F1A55E8492E7}" srcId="{F00BE856-48C9-401A-8945-7D465B391102}" destId="{FE2E5E61-552E-4E93-B192-DB76AFC47D18}" srcOrd="0" destOrd="0" parTransId="{EC36355D-F41D-485F-A90D-E158D92C52CD}" sibTransId="{5EC6631A-D343-49C7-A8A5-8CE4ADDA0409}"/>
    <dgm:cxn modelId="{DEA3C90D-9350-4383-8458-2E310427AEF1}" type="presOf" srcId="{837DAC46-C014-4A7D-803A-C09D66B91EC9}" destId="{1BC19239-BDD9-4058-BE7E-D88F36864F36}" srcOrd="0" destOrd="0" presId="urn:microsoft.com/office/officeart/2016/7/layout/BasicLinearProcessNumbered"/>
    <dgm:cxn modelId="{22DEEB0E-B2B9-49D7-B8DC-655AB8485AF3}" type="presOf" srcId="{F00BE856-48C9-401A-8945-7D465B391102}" destId="{A0BA21E9-3BBF-4CD7-8B02-299923560729}" srcOrd="0" destOrd="0" presId="urn:microsoft.com/office/officeart/2016/7/layout/BasicLinearProcessNumbered"/>
    <dgm:cxn modelId="{6A4C8A0F-71F4-4AAE-85C9-51A1D1C4D76D}" srcId="{F00BE856-48C9-401A-8945-7D465B391102}" destId="{5A0A4B96-F479-4C15-AB0C-A86410450034}" srcOrd="2" destOrd="0" parTransId="{A3543225-4F05-48EC-9380-EB91AC079AD8}" sibTransId="{74CB8406-5AE8-4064-BAB9-CE0C30ACCA4A}"/>
    <dgm:cxn modelId="{46AC3115-6587-4DA9-962B-0FB2EF96A3D2}" type="presOf" srcId="{FE2E5E61-552E-4E93-B192-DB76AFC47D18}" destId="{4F37C053-563F-4767-8B82-885A3814EE83}" srcOrd="1" destOrd="0" presId="urn:microsoft.com/office/officeart/2016/7/layout/BasicLinearProcessNumbered"/>
    <dgm:cxn modelId="{36497023-2AFB-4A1F-BDA8-8ACC758FF9F3}" srcId="{F00BE856-48C9-401A-8945-7D465B391102}" destId="{ED5A17AC-9F1F-48B8-8518-F498D2A17513}" srcOrd="3" destOrd="0" parTransId="{9C774921-DD1D-48B2-BFE3-E3F7A5ED024C}" sibTransId="{72B8F223-3F71-456A-8892-BA9651F21157}"/>
    <dgm:cxn modelId="{E7561939-9C21-444C-8E27-44950F4E0530}" type="presOf" srcId="{ED5A17AC-9F1F-48B8-8518-F498D2A17513}" destId="{5811A413-F2D2-4FE2-8642-45057A4AD6B5}" srcOrd="1" destOrd="0" presId="urn:microsoft.com/office/officeart/2016/7/layout/BasicLinearProcessNumbered"/>
    <dgm:cxn modelId="{FC1DFB42-D774-423C-AFA7-012422E0BBE3}" type="presOf" srcId="{72B8F223-3F71-456A-8892-BA9651F21157}" destId="{0A45051B-CD2F-4B2F-A402-030887A253AD}" srcOrd="0" destOrd="0" presId="urn:microsoft.com/office/officeart/2016/7/layout/BasicLinearProcessNumbered"/>
    <dgm:cxn modelId="{79CC7D64-788F-43D9-8933-2E3D12F9EDFF}" type="presOf" srcId="{9622C5E1-41E9-4D53-ACF9-DE1C3328A1FC}" destId="{68F312DB-0DF0-4C06-92DF-5E9A09CF6A1D}" srcOrd="0" destOrd="0" presId="urn:microsoft.com/office/officeart/2016/7/layout/BasicLinearProcessNumbered"/>
    <dgm:cxn modelId="{C9E15F6F-A9FF-4EFF-8E6F-B80CEEE0EFE0}" type="presOf" srcId="{74CB8406-5AE8-4064-BAB9-CE0C30ACCA4A}" destId="{3FA001C7-DFAF-405A-89BA-99CA2CCD1D2E}" srcOrd="0" destOrd="0" presId="urn:microsoft.com/office/officeart/2016/7/layout/BasicLinearProcessNumbered"/>
    <dgm:cxn modelId="{99127C76-C027-42FE-A2AE-949CA423BCF2}" type="presOf" srcId="{5A0A4B96-F479-4C15-AB0C-A86410450034}" destId="{DC561BF4-A6C3-487C-A6C5-CC9A41562400}" srcOrd="1" destOrd="0" presId="urn:microsoft.com/office/officeart/2016/7/layout/BasicLinearProcessNumbered"/>
    <dgm:cxn modelId="{C1783A59-BC19-43FC-B04E-4D210ADA8328}" type="presOf" srcId="{837DAC46-C014-4A7D-803A-C09D66B91EC9}" destId="{F6E2D260-F24F-46E8-A9EC-207859A020ED}" srcOrd="1" destOrd="0" presId="urn:microsoft.com/office/officeart/2016/7/layout/BasicLinearProcessNumbered"/>
    <dgm:cxn modelId="{5E7A0ABB-E76C-4187-AC29-DD079F648627}" srcId="{F00BE856-48C9-401A-8945-7D465B391102}" destId="{837DAC46-C014-4A7D-803A-C09D66B91EC9}" srcOrd="1" destOrd="0" parTransId="{1EB64F6B-32D0-4D82-BBE5-947C7D5F7390}" sibTransId="{9622C5E1-41E9-4D53-ACF9-DE1C3328A1FC}"/>
    <dgm:cxn modelId="{7A659CC6-07FC-4831-A87D-0E1F9B64B7B1}" type="presOf" srcId="{5A0A4B96-F479-4C15-AB0C-A86410450034}" destId="{E6038120-E35B-45A9-B25B-2CEBB15183D3}" srcOrd="0" destOrd="0" presId="urn:microsoft.com/office/officeart/2016/7/layout/BasicLinearProcessNumbered"/>
    <dgm:cxn modelId="{E449F6C9-024E-481D-BA42-459214AC1C3C}" type="presOf" srcId="{ED5A17AC-9F1F-48B8-8518-F498D2A17513}" destId="{7EA3D286-5317-4B0F-9D56-E4F4B80CA625}" srcOrd="0" destOrd="0" presId="urn:microsoft.com/office/officeart/2016/7/layout/BasicLinearProcessNumbered"/>
    <dgm:cxn modelId="{D6B40FE6-70CE-4191-BB8C-5F624E7890CB}" type="presOf" srcId="{FE2E5E61-552E-4E93-B192-DB76AFC47D18}" destId="{76AEFF85-423C-4646-A9ED-3380EBAE1C4E}" srcOrd="0" destOrd="0" presId="urn:microsoft.com/office/officeart/2016/7/layout/BasicLinearProcessNumbered"/>
    <dgm:cxn modelId="{8BCED6ED-0F8A-42BF-B608-CD499EC90E52}" type="presOf" srcId="{5EC6631A-D343-49C7-A8A5-8CE4ADDA0409}" destId="{E2CEAFAF-25A8-4EDE-8B32-9DDCB9199966}" srcOrd="0" destOrd="0" presId="urn:microsoft.com/office/officeart/2016/7/layout/BasicLinearProcessNumbered"/>
    <dgm:cxn modelId="{D2909F6A-8BB5-432C-B45A-5D26CAD55EED}" type="presParOf" srcId="{A0BA21E9-3BBF-4CD7-8B02-299923560729}" destId="{6B9531E3-82B6-42B3-8F15-80B268512800}" srcOrd="0" destOrd="0" presId="urn:microsoft.com/office/officeart/2016/7/layout/BasicLinearProcessNumbered"/>
    <dgm:cxn modelId="{4C4F3604-199A-4632-9D6F-474D44737920}" type="presParOf" srcId="{6B9531E3-82B6-42B3-8F15-80B268512800}" destId="{76AEFF85-423C-4646-A9ED-3380EBAE1C4E}" srcOrd="0" destOrd="0" presId="urn:microsoft.com/office/officeart/2016/7/layout/BasicLinearProcessNumbered"/>
    <dgm:cxn modelId="{700C339C-7D51-45C2-B82A-FE0A571FD9DA}" type="presParOf" srcId="{6B9531E3-82B6-42B3-8F15-80B268512800}" destId="{E2CEAFAF-25A8-4EDE-8B32-9DDCB9199966}" srcOrd="1" destOrd="0" presId="urn:microsoft.com/office/officeart/2016/7/layout/BasicLinearProcessNumbered"/>
    <dgm:cxn modelId="{08DB9EB1-6B1D-41B7-BBE7-5F7D1F4B9C40}" type="presParOf" srcId="{6B9531E3-82B6-42B3-8F15-80B268512800}" destId="{FF26388A-361C-47EE-A5F7-013819314373}" srcOrd="2" destOrd="0" presId="urn:microsoft.com/office/officeart/2016/7/layout/BasicLinearProcessNumbered"/>
    <dgm:cxn modelId="{D51EB154-F97F-4BE4-9B14-5CE9FC31599A}" type="presParOf" srcId="{6B9531E3-82B6-42B3-8F15-80B268512800}" destId="{4F37C053-563F-4767-8B82-885A3814EE83}" srcOrd="3" destOrd="0" presId="urn:microsoft.com/office/officeart/2016/7/layout/BasicLinearProcessNumbered"/>
    <dgm:cxn modelId="{EB748957-3E6F-444B-9C21-C2A78207B7E4}" type="presParOf" srcId="{A0BA21E9-3BBF-4CD7-8B02-299923560729}" destId="{6DEDA6AB-DA8F-416D-874C-0ED6C063AA95}" srcOrd="1" destOrd="0" presId="urn:microsoft.com/office/officeart/2016/7/layout/BasicLinearProcessNumbered"/>
    <dgm:cxn modelId="{EB57C4C4-09CF-4114-8AB2-18C969B251AD}" type="presParOf" srcId="{A0BA21E9-3BBF-4CD7-8B02-299923560729}" destId="{FA0EAEC6-B01A-4C77-81CC-AF24BC7C02B4}" srcOrd="2" destOrd="0" presId="urn:microsoft.com/office/officeart/2016/7/layout/BasicLinearProcessNumbered"/>
    <dgm:cxn modelId="{82161575-65A4-4F9B-B357-38179F462EAD}" type="presParOf" srcId="{FA0EAEC6-B01A-4C77-81CC-AF24BC7C02B4}" destId="{1BC19239-BDD9-4058-BE7E-D88F36864F36}" srcOrd="0" destOrd="0" presId="urn:microsoft.com/office/officeart/2016/7/layout/BasicLinearProcessNumbered"/>
    <dgm:cxn modelId="{17B97D59-FE18-4AF6-8AFC-203EA05E7086}" type="presParOf" srcId="{FA0EAEC6-B01A-4C77-81CC-AF24BC7C02B4}" destId="{68F312DB-0DF0-4C06-92DF-5E9A09CF6A1D}" srcOrd="1" destOrd="0" presId="urn:microsoft.com/office/officeart/2016/7/layout/BasicLinearProcessNumbered"/>
    <dgm:cxn modelId="{FDBC4A51-275C-4294-ACC7-6BFB18057285}" type="presParOf" srcId="{FA0EAEC6-B01A-4C77-81CC-AF24BC7C02B4}" destId="{FA66A8C2-8608-4C91-AD0A-169E4A1FFD02}" srcOrd="2" destOrd="0" presId="urn:microsoft.com/office/officeart/2016/7/layout/BasicLinearProcessNumbered"/>
    <dgm:cxn modelId="{B6E1E26C-5235-4423-B846-15581B16662D}" type="presParOf" srcId="{FA0EAEC6-B01A-4C77-81CC-AF24BC7C02B4}" destId="{F6E2D260-F24F-46E8-A9EC-207859A020ED}" srcOrd="3" destOrd="0" presId="urn:microsoft.com/office/officeart/2016/7/layout/BasicLinearProcessNumbered"/>
    <dgm:cxn modelId="{C6A06DB4-E84D-4FE4-BAA5-B2718FA0FF18}" type="presParOf" srcId="{A0BA21E9-3BBF-4CD7-8B02-299923560729}" destId="{6E4FE680-5C8F-4A71-9185-EECDFAA858CD}" srcOrd="3" destOrd="0" presId="urn:microsoft.com/office/officeart/2016/7/layout/BasicLinearProcessNumbered"/>
    <dgm:cxn modelId="{7AE0D9BE-ABEC-4B89-903E-987C65471985}" type="presParOf" srcId="{A0BA21E9-3BBF-4CD7-8B02-299923560729}" destId="{04DBD73F-80F2-45F4-8F87-D2F5DBA53892}" srcOrd="4" destOrd="0" presId="urn:microsoft.com/office/officeart/2016/7/layout/BasicLinearProcessNumbered"/>
    <dgm:cxn modelId="{52BAC22D-365F-4BA8-92B4-CAD2CC0C9660}" type="presParOf" srcId="{04DBD73F-80F2-45F4-8F87-D2F5DBA53892}" destId="{E6038120-E35B-45A9-B25B-2CEBB15183D3}" srcOrd="0" destOrd="0" presId="urn:microsoft.com/office/officeart/2016/7/layout/BasicLinearProcessNumbered"/>
    <dgm:cxn modelId="{0BEE96C1-BA5D-4A5C-AB6E-FE4B11EDE8CA}" type="presParOf" srcId="{04DBD73F-80F2-45F4-8F87-D2F5DBA53892}" destId="{3FA001C7-DFAF-405A-89BA-99CA2CCD1D2E}" srcOrd="1" destOrd="0" presId="urn:microsoft.com/office/officeart/2016/7/layout/BasicLinearProcessNumbered"/>
    <dgm:cxn modelId="{19AD09AF-5A02-428B-B318-8BBE0EAA4990}" type="presParOf" srcId="{04DBD73F-80F2-45F4-8F87-D2F5DBA53892}" destId="{15872470-EB33-40CE-95F1-B1B432DAE3C0}" srcOrd="2" destOrd="0" presId="urn:microsoft.com/office/officeart/2016/7/layout/BasicLinearProcessNumbered"/>
    <dgm:cxn modelId="{D3388015-7EA0-4F14-8D0C-F5A9F35161DE}" type="presParOf" srcId="{04DBD73F-80F2-45F4-8F87-D2F5DBA53892}" destId="{DC561BF4-A6C3-487C-A6C5-CC9A41562400}" srcOrd="3" destOrd="0" presId="urn:microsoft.com/office/officeart/2016/7/layout/BasicLinearProcessNumbered"/>
    <dgm:cxn modelId="{174C4BA7-58E9-4606-BB83-3CED9E375C19}" type="presParOf" srcId="{A0BA21E9-3BBF-4CD7-8B02-299923560729}" destId="{C4454710-7FEF-4114-9322-DEAC15BA80B9}" srcOrd="5" destOrd="0" presId="urn:microsoft.com/office/officeart/2016/7/layout/BasicLinearProcessNumbered"/>
    <dgm:cxn modelId="{237AA0C8-C521-48E8-8A1C-0AAA0F290C3B}" type="presParOf" srcId="{A0BA21E9-3BBF-4CD7-8B02-299923560729}" destId="{F699AF01-C600-49CA-8E4D-069446AA97A5}" srcOrd="6" destOrd="0" presId="urn:microsoft.com/office/officeart/2016/7/layout/BasicLinearProcessNumbered"/>
    <dgm:cxn modelId="{F7BF8E81-2693-440E-9741-8355955DF4E0}" type="presParOf" srcId="{F699AF01-C600-49CA-8E4D-069446AA97A5}" destId="{7EA3D286-5317-4B0F-9D56-E4F4B80CA625}" srcOrd="0" destOrd="0" presId="urn:microsoft.com/office/officeart/2016/7/layout/BasicLinearProcessNumbered"/>
    <dgm:cxn modelId="{C7D1BEC3-E6C8-42F3-9BC0-EEBE4FB1BAA2}" type="presParOf" srcId="{F699AF01-C600-49CA-8E4D-069446AA97A5}" destId="{0A45051B-CD2F-4B2F-A402-030887A253AD}" srcOrd="1" destOrd="0" presId="urn:microsoft.com/office/officeart/2016/7/layout/BasicLinearProcessNumbered"/>
    <dgm:cxn modelId="{DB435335-78A8-4557-A344-88AF73E8E5F7}" type="presParOf" srcId="{F699AF01-C600-49CA-8E4D-069446AA97A5}" destId="{78AAA201-31BE-4A63-B657-303413129D10}" srcOrd="2" destOrd="0" presId="urn:microsoft.com/office/officeart/2016/7/layout/BasicLinearProcessNumbered"/>
    <dgm:cxn modelId="{9D7224D1-0153-4296-A53C-B87E6BE03D77}" type="presParOf" srcId="{F699AF01-C600-49CA-8E4D-069446AA97A5}" destId="{5811A413-F2D2-4FE2-8642-45057A4AD6B5}"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EFF85-423C-4646-A9ED-3380EBAE1C4E}">
      <dsp:nvSpPr>
        <dsp:cNvPr id="0" name=""/>
        <dsp:cNvSpPr/>
      </dsp:nvSpPr>
      <dsp:spPr>
        <a:xfrm>
          <a:off x="3080" y="366405"/>
          <a:ext cx="2444055" cy="342167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711200">
            <a:lnSpc>
              <a:spcPct val="90000"/>
            </a:lnSpc>
            <a:spcBef>
              <a:spcPct val="0"/>
            </a:spcBef>
            <a:spcAft>
              <a:spcPct val="35000"/>
            </a:spcAft>
            <a:buNone/>
          </a:pPr>
          <a:r>
            <a:rPr lang="zh-CN" sz="1600" kern="1200" dirty="0"/>
            <a:t>用条形</a:t>
          </a:r>
          <a:r>
            <a:rPr lang="zh-CN" sz="1600" b="0" kern="1200" dirty="0"/>
            <a:t>轨道</a:t>
          </a:r>
          <a:r>
            <a:rPr lang="zh-CN" sz="1600" b="1" kern="1200" dirty="0"/>
            <a:t>：</a:t>
          </a:r>
          <a:r>
            <a:rPr lang="zh-CN" sz="1600" kern="1200" dirty="0"/>
            <a:t>指用条形的钢材铺成的供火车、电车等行驶的路线。</a:t>
          </a:r>
          <a:endParaRPr lang="en-US" sz="1600" kern="1200" dirty="0"/>
        </a:p>
      </dsp:txBody>
      <dsp:txXfrm>
        <a:off x="3080" y="1666642"/>
        <a:ext cx="2444055" cy="2053006"/>
      </dsp:txXfrm>
    </dsp:sp>
    <dsp:sp modelId="{E2CEAFAF-25A8-4EDE-8B32-9DDCB9199966}">
      <dsp:nvSpPr>
        <dsp:cNvPr id="0" name=""/>
        <dsp:cNvSpPr/>
      </dsp:nvSpPr>
      <dsp:spPr>
        <a:xfrm>
          <a:off x="711856" y="708572"/>
          <a:ext cx="1026503" cy="102650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858900"/>
        <a:ext cx="725847" cy="725847"/>
      </dsp:txXfrm>
    </dsp:sp>
    <dsp:sp modelId="{FF26388A-361C-47EE-A5F7-013819314373}">
      <dsp:nvSpPr>
        <dsp:cNvPr id="0" name=""/>
        <dsp:cNvSpPr/>
      </dsp:nvSpPr>
      <dsp:spPr>
        <a:xfrm>
          <a:off x="3080" y="3788010"/>
          <a:ext cx="2444055" cy="72"/>
        </a:xfrm>
        <a:prstGeom prst="rect">
          <a:avLst/>
        </a:prstGeom>
        <a:solidFill>
          <a:schemeClr val="accent2">
            <a:hueOff val="909495"/>
            <a:satOff val="1543"/>
            <a:lumOff val="-56"/>
            <a:alphaOff val="0"/>
          </a:schemeClr>
        </a:solidFill>
        <a:ln w="12700" cap="flat" cmpd="sng" algn="ctr">
          <a:solidFill>
            <a:schemeClr val="accent2">
              <a:hueOff val="909495"/>
              <a:satOff val="1543"/>
              <a:lumOff val="-5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C19239-BDD9-4058-BE7E-D88F36864F36}">
      <dsp:nvSpPr>
        <dsp:cNvPr id="0" name=""/>
        <dsp:cNvSpPr/>
      </dsp:nvSpPr>
      <dsp:spPr>
        <a:xfrm>
          <a:off x="2691541" y="366405"/>
          <a:ext cx="2444055" cy="3421677"/>
        </a:xfrm>
        <a:prstGeom prst="rect">
          <a:avLst/>
        </a:prstGeom>
        <a:solidFill>
          <a:schemeClr val="accent2">
            <a:tint val="40000"/>
            <a:alpha val="90000"/>
            <a:hueOff val="2092019"/>
            <a:satOff val="3259"/>
            <a:lumOff val="187"/>
            <a:alphaOff val="0"/>
          </a:schemeClr>
        </a:solidFill>
        <a:ln w="12700" cap="flat" cmpd="sng" algn="ctr">
          <a:solidFill>
            <a:schemeClr val="accent2">
              <a:tint val="40000"/>
              <a:alpha val="90000"/>
              <a:hueOff val="2092019"/>
              <a:satOff val="3259"/>
              <a:lumOff val="18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711200">
            <a:lnSpc>
              <a:spcPct val="90000"/>
            </a:lnSpc>
            <a:spcBef>
              <a:spcPct val="0"/>
            </a:spcBef>
            <a:spcAft>
              <a:spcPct val="35000"/>
            </a:spcAft>
            <a:buNone/>
          </a:pPr>
          <a:r>
            <a:rPr lang="zh-CN" sz="1600" kern="1200" dirty="0"/>
            <a:t>空列轨道一般由钢轨、 联结零件、灯式吊梁、道床以及道岔等组成。中唐空铁的轨道为厢式轨道，其中轨道架和轨道箱梁柱为重要组成要素。</a:t>
          </a:r>
          <a:endParaRPr lang="en-US" sz="1600" kern="1200" dirty="0"/>
        </a:p>
      </dsp:txBody>
      <dsp:txXfrm>
        <a:off x="2691541" y="1666642"/>
        <a:ext cx="2444055" cy="2053006"/>
      </dsp:txXfrm>
    </dsp:sp>
    <dsp:sp modelId="{68F312DB-0DF0-4C06-92DF-5E9A09CF6A1D}">
      <dsp:nvSpPr>
        <dsp:cNvPr id="0" name=""/>
        <dsp:cNvSpPr/>
      </dsp:nvSpPr>
      <dsp:spPr>
        <a:xfrm>
          <a:off x="3400317" y="708572"/>
          <a:ext cx="1026503" cy="1026503"/>
        </a:xfrm>
        <a:prstGeom prst="ellipse">
          <a:avLst/>
        </a:prstGeom>
        <a:solidFill>
          <a:schemeClr val="accent2">
            <a:hueOff val="1818989"/>
            <a:satOff val="3086"/>
            <a:lumOff val="-112"/>
            <a:alphaOff val="0"/>
          </a:schemeClr>
        </a:solidFill>
        <a:ln w="12700" cap="flat" cmpd="sng" algn="ctr">
          <a:solidFill>
            <a:schemeClr val="accent2">
              <a:hueOff val="1818989"/>
              <a:satOff val="3086"/>
              <a:lumOff val="-1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858900"/>
        <a:ext cx="725847" cy="725847"/>
      </dsp:txXfrm>
    </dsp:sp>
    <dsp:sp modelId="{FA66A8C2-8608-4C91-AD0A-169E4A1FFD02}">
      <dsp:nvSpPr>
        <dsp:cNvPr id="0" name=""/>
        <dsp:cNvSpPr/>
      </dsp:nvSpPr>
      <dsp:spPr>
        <a:xfrm>
          <a:off x="2691541" y="3788010"/>
          <a:ext cx="2444055" cy="72"/>
        </a:xfrm>
        <a:prstGeom prst="rect">
          <a:avLst/>
        </a:prstGeom>
        <a:solidFill>
          <a:schemeClr val="accent2">
            <a:hueOff val="2728483"/>
            <a:satOff val="4629"/>
            <a:lumOff val="-168"/>
            <a:alphaOff val="0"/>
          </a:schemeClr>
        </a:solidFill>
        <a:ln w="12700" cap="flat" cmpd="sng" algn="ctr">
          <a:solidFill>
            <a:schemeClr val="accent2">
              <a:hueOff val="2728483"/>
              <a:satOff val="4629"/>
              <a:lumOff val="-16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038120-E35B-45A9-B25B-2CEBB15183D3}">
      <dsp:nvSpPr>
        <dsp:cNvPr id="0" name=""/>
        <dsp:cNvSpPr/>
      </dsp:nvSpPr>
      <dsp:spPr>
        <a:xfrm>
          <a:off x="5380002" y="366405"/>
          <a:ext cx="2444055" cy="3421677"/>
        </a:xfrm>
        <a:prstGeom prst="rect">
          <a:avLst/>
        </a:prstGeom>
        <a:solidFill>
          <a:schemeClr val="accent2">
            <a:tint val="40000"/>
            <a:alpha val="90000"/>
            <a:hueOff val="4184038"/>
            <a:satOff val="6517"/>
            <a:lumOff val="373"/>
            <a:alphaOff val="0"/>
          </a:schemeClr>
        </a:solidFill>
        <a:ln w="12700" cap="flat" cmpd="sng" algn="ctr">
          <a:solidFill>
            <a:schemeClr val="accent2">
              <a:tint val="40000"/>
              <a:alpha val="90000"/>
              <a:hueOff val="4184038"/>
              <a:satOff val="6517"/>
              <a:lumOff val="3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755650">
            <a:lnSpc>
              <a:spcPct val="90000"/>
            </a:lnSpc>
            <a:spcBef>
              <a:spcPct val="0"/>
            </a:spcBef>
            <a:spcAft>
              <a:spcPct val="35000"/>
            </a:spcAft>
            <a:buNone/>
          </a:pPr>
          <a:r>
            <a:rPr lang="zh-CN" sz="1700" kern="1200" dirty="0"/>
            <a:t>联结零件、灯式吊梁、道床以及道岔等组成。中唐空铁的轨道为厢式钢材铺成的供火车、电车等行驶的路线。</a:t>
          </a:r>
          <a:endParaRPr lang="en-US" sz="1700" kern="1200" dirty="0"/>
        </a:p>
      </dsp:txBody>
      <dsp:txXfrm>
        <a:off x="5380002" y="1666642"/>
        <a:ext cx="2444055" cy="2053006"/>
      </dsp:txXfrm>
    </dsp:sp>
    <dsp:sp modelId="{3FA001C7-DFAF-405A-89BA-99CA2CCD1D2E}">
      <dsp:nvSpPr>
        <dsp:cNvPr id="0" name=""/>
        <dsp:cNvSpPr/>
      </dsp:nvSpPr>
      <dsp:spPr>
        <a:xfrm>
          <a:off x="6088778" y="708572"/>
          <a:ext cx="1026503" cy="1026503"/>
        </a:xfrm>
        <a:prstGeom prst="ellipse">
          <a:avLst/>
        </a:prstGeom>
        <a:solidFill>
          <a:schemeClr val="accent2">
            <a:hueOff val="3637978"/>
            <a:satOff val="6171"/>
            <a:lumOff val="-224"/>
            <a:alphaOff val="0"/>
          </a:schemeClr>
        </a:solidFill>
        <a:ln w="12700" cap="flat" cmpd="sng" algn="ctr">
          <a:solidFill>
            <a:schemeClr val="accent2">
              <a:hueOff val="3637978"/>
              <a:satOff val="6171"/>
              <a:lumOff val="-2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858900"/>
        <a:ext cx="725847" cy="725847"/>
      </dsp:txXfrm>
    </dsp:sp>
    <dsp:sp modelId="{15872470-EB33-40CE-95F1-B1B432DAE3C0}">
      <dsp:nvSpPr>
        <dsp:cNvPr id="0" name=""/>
        <dsp:cNvSpPr/>
      </dsp:nvSpPr>
      <dsp:spPr>
        <a:xfrm>
          <a:off x="5380002" y="3788010"/>
          <a:ext cx="2444055" cy="72"/>
        </a:xfrm>
        <a:prstGeom prst="rect">
          <a:avLst/>
        </a:prstGeom>
        <a:solidFill>
          <a:schemeClr val="accent2">
            <a:hueOff val="4547472"/>
            <a:satOff val="7714"/>
            <a:lumOff val="-280"/>
            <a:alphaOff val="0"/>
          </a:schemeClr>
        </a:solidFill>
        <a:ln w="12700" cap="flat" cmpd="sng" algn="ctr">
          <a:solidFill>
            <a:schemeClr val="accent2">
              <a:hueOff val="4547472"/>
              <a:satOff val="7714"/>
              <a:lumOff val="-2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A3D286-5317-4B0F-9D56-E4F4B80CA625}">
      <dsp:nvSpPr>
        <dsp:cNvPr id="0" name=""/>
        <dsp:cNvSpPr/>
      </dsp:nvSpPr>
      <dsp:spPr>
        <a:xfrm>
          <a:off x="8068463" y="366405"/>
          <a:ext cx="2444055" cy="3421677"/>
        </a:xfrm>
        <a:prstGeom prst="rect">
          <a:avLst/>
        </a:prstGeom>
        <a:solidFill>
          <a:schemeClr val="accent2">
            <a:tint val="40000"/>
            <a:alpha val="90000"/>
            <a:hueOff val="6276057"/>
            <a:satOff val="9776"/>
            <a:lumOff val="560"/>
            <a:alphaOff val="0"/>
          </a:schemeClr>
        </a:solidFill>
        <a:ln w="12700" cap="flat" cmpd="sng" algn="ctr">
          <a:solidFill>
            <a:schemeClr val="accent2">
              <a:tint val="40000"/>
              <a:alpha val="90000"/>
              <a:hueOff val="6276057"/>
              <a:satOff val="9776"/>
              <a:lumOff val="56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711200">
            <a:lnSpc>
              <a:spcPct val="90000"/>
            </a:lnSpc>
            <a:spcBef>
              <a:spcPct val="0"/>
            </a:spcBef>
            <a:spcAft>
              <a:spcPct val="35000"/>
            </a:spcAft>
            <a:buNone/>
          </a:pPr>
          <a:r>
            <a:rPr lang="zh-CN" sz="1600" kern="1200" dirty="0"/>
            <a:t>空列轨道一般由钢轨、轨道，其中轨道架和轨道箱梁柱为重要组成要素。</a:t>
          </a:r>
          <a:endParaRPr lang="en-US" sz="1600" kern="1200" dirty="0"/>
        </a:p>
      </dsp:txBody>
      <dsp:txXfrm>
        <a:off x="8068463" y="1666642"/>
        <a:ext cx="2444055" cy="2053006"/>
      </dsp:txXfrm>
    </dsp:sp>
    <dsp:sp modelId="{0A45051B-CD2F-4B2F-A402-030887A253AD}">
      <dsp:nvSpPr>
        <dsp:cNvPr id="0" name=""/>
        <dsp:cNvSpPr/>
      </dsp:nvSpPr>
      <dsp:spPr>
        <a:xfrm>
          <a:off x="8777239" y="708572"/>
          <a:ext cx="1026503" cy="1026503"/>
        </a:xfrm>
        <a:prstGeom prst="ellipse">
          <a:avLst/>
        </a:prstGeom>
        <a:solidFill>
          <a:schemeClr val="accent2">
            <a:hueOff val="5456967"/>
            <a:satOff val="9257"/>
            <a:lumOff val="-336"/>
            <a:alphaOff val="0"/>
          </a:schemeClr>
        </a:solidFill>
        <a:ln w="12700" cap="flat" cmpd="sng" algn="ctr">
          <a:solidFill>
            <a:schemeClr val="accent2">
              <a:hueOff val="5456967"/>
              <a:satOff val="9257"/>
              <a:lumOff val="-33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858900"/>
        <a:ext cx="725847" cy="725847"/>
      </dsp:txXfrm>
    </dsp:sp>
    <dsp:sp modelId="{78AAA201-31BE-4A63-B657-303413129D10}">
      <dsp:nvSpPr>
        <dsp:cNvPr id="0" name=""/>
        <dsp:cNvSpPr/>
      </dsp:nvSpPr>
      <dsp:spPr>
        <a:xfrm>
          <a:off x="8068463" y="3788010"/>
          <a:ext cx="2444055" cy="72"/>
        </a:xfrm>
        <a:prstGeom prst="rect">
          <a:avLst/>
        </a:prstGeom>
        <a:solidFill>
          <a:schemeClr val="accent2">
            <a:hueOff val="6366461"/>
            <a:satOff val="10800"/>
            <a:lumOff val="-392"/>
            <a:alphaOff val="0"/>
          </a:schemeClr>
        </a:solidFill>
        <a:ln w="12700" cap="flat" cmpd="sng" algn="ctr">
          <a:solidFill>
            <a:schemeClr val="accent2">
              <a:hueOff val="6366461"/>
              <a:satOff val="10800"/>
              <a:lumOff val="-3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3700161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2173055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2908004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919387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3298914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2813313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3404831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3975383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956578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1245314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0E6FCF-8959-43F8-82AF-CF0B1B0ED835}" type="datetimeFigureOut">
              <a:rPr lang="zh-CN" altLang="en-US" smtClean="0"/>
              <a:t>2017/6/29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3586991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0E6FCF-8959-43F8-82AF-CF0B1B0ED835}" type="datetimeFigureOut">
              <a:rPr lang="zh-CN" altLang="en-US" smtClean="0"/>
              <a:t>2017/6/29</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342FC-E795-40A1-ADFB-0721437F051A}" type="slidenum">
              <a:rPr lang="zh-CN" altLang="en-US" smtClean="0"/>
              <a:t>‹#›</a:t>
            </a:fld>
            <a:endParaRPr lang="zh-CN" altLang="en-US"/>
          </a:p>
        </p:txBody>
      </p:sp>
    </p:spTree>
    <p:extLst>
      <p:ext uri="{BB962C8B-B14F-4D97-AF65-F5344CB8AC3E}">
        <p14:creationId xmlns:p14="http://schemas.microsoft.com/office/powerpoint/2010/main" val="424086939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105" name="Rectangle 4508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tx1"/>
          </a:solidFill>
          <a:effectLst/>
        </p:spPr>
      </p:sp>
      <p:sp>
        <p:nvSpPr>
          <p:cNvPr id="45106" name="Rectangle 9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07" name="Rectangle 10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108" name="Straight Connector 103"/>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5994CF13-8AFC-4E55-93A9-1D2A370E6B0B}"/>
              </a:ext>
            </a:extLst>
          </p:cNvPr>
          <p:cNvSpPr>
            <a:spLocks noGrp="1"/>
          </p:cNvSpPr>
          <p:nvPr>
            <p:ph type="title"/>
          </p:nvPr>
        </p:nvSpPr>
        <p:spPr>
          <a:xfrm>
            <a:off x="1536478" y="1758467"/>
            <a:ext cx="9144000" cy="2840037"/>
          </a:xfrm>
        </p:spPr>
        <p:txBody>
          <a:bodyPr vert="horz" lIns="91440" tIns="45720" rIns="91440" bIns="45720" rtlCol="0" anchor="b">
            <a:normAutofit/>
          </a:bodyPr>
          <a:lstStyle/>
          <a:p>
            <a:pPr algn="ctr"/>
            <a:r>
              <a:rPr lang="zh-CN" altLang="zh-CN" sz="6000" b="1"/>
              <a:t>中唐新能源空铁项目介绍</a:t>
            </a:r>
            <a:br>
              <a:rPr lang="zh-CN" altLang="zh-CN" sz="1800"/>
            </a:br>
            <a:endParaRPr lang="en-US" altLang="zh-CN" sz="5800" dirty="0"/>
          </a:p>
        </p:txBody>
      </p:sp>
    </p:spTree>
    <p:extLst>
      <p:ext uri="{BB962C8B-B14F-4D97-AF65-F5344CB8AC3E}">
        <p14:creationId xmlns:p14="http://schemas.microsoft.com/office/powerpoint/2010/main" val="377652164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105" name="Rectangle 4508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tx1"/>
          </a:solidFill>
          <a:effectLst/>
        </p:spPr>
      </p:sp>
      <p:sp>
        <p:nvSpPr>
          <p:cNvPr id="45106" name="Rectangle 9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07" name="Rectangle 10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108" name="Straight Connector 103"/>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5994CF13-8AFC-4E55-93A9-1D2A370E6B0B}"/>
              </a:ext>
            </a:extLst>
          </p:cNvPr>
          <p:cNvSpPr>
            <a:spLocks noGrp="1"/>
          </p:cNvSpPr>
          <p:nvPr>
            <p:ph type="title"/>
          </p:nvPr>
        </p:nvSpPr>
        <p:spPr>
          <a:xfrm>
            <a:off x="967412" y="2407823"/>
            <a:ext cx="9144000" cy="2840037"/>
          </a:xfrm>
        </p:spPr>
        <p:txBody>
          <a:bodyPr vert="horz" lIns="91440" tIns="45720" rIns="91440" bIns="45720" rtlCol="0" anchor="b">
            <a:normAutofit/>
          </a:bodyPr>
          <a:lstStyle/>
          <a:p>
            <a:pPr algn="ctr"/>
            <a:r>
              <a:rPr lang="zh-CN" altLang="en-US" sz="5800" dirty="0"/>
              <a:t>一、空铁基本知识介绍</a:t>
            </a:r>
            <a:br>
              <a:rPr lang="zh-CN" altLang="en-US" sz="5800" dirty="0"/>
            </a:br>
            <a:br>
              <a:rPr lang="zh-CN" altLang="en-US" sz="5800" dirty="0"/>
            </a:br>
            <a:endParaRPr lang="en-US" altLang="zh-CN" sz="5800" dirty="0"/>
          </a:p>
        </p:txBody>
      </p:sp>
    </p:spTree>
    <p:extLst>
      <p:ext uri="{BB962C8B-B14F-4D97-AF65-F5344CB8AC3E}">
        <p14:creationId xmlns:p14="http://schemas.microsoft.com/office/powerpoint/2010/main" val="94222204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XXFUV[_B[OZEZ[XBL4(RR(E">
            <a:extLst>
              <a:ext uri="{FF2B5EF4-FFF2-40B4-BE49-F238E27FC236}">
                <a16:creationId xmlns:a16="http://schemas.microsoft.com/office/drawing/2014/main" id="{6A07B225-27A6-4424-A57C-B412B72F9D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384" y="451113"/>
            <a:ext cx="10763820" cy="6005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422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楷体" panose="02010609060101010101" pitchFamily="49" charset="-122"/>
              <a:ea typeface="楷体" panose="02010609060101010101" pitchFamily="49" charset="-122"/>
            </a:endParaRPr>
          </a:p>
        </p:txBody>
      </p:sp>
      <p:cxnSp>
        <p:nvCxnSpPr>
          <p:cNvPr id="6"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1A2B8E13-3442-4B00-8DC4-68E7D5774501}"/>
              </a:ext>
            </a:extLst>
          </p:cNvPr>
          <p:cNvSpPr txBox="1"/>
          <p:nvPr/>
        </p:nvSpPr>
        <p:spPr>
          <a:xfrm>
            <a:off x="1440200" y="2938971"/>
            <a:ext cx="1988045" cy="954107"/>
          </a:xfrm>
          <a:prstGeom prst="rect">
            <a:avLst/>
          </a:prstGeom>
          <a:noFill/>
        </p:spPr>
        <p:txBody>
          <a:bodyPr wrap="none" rtlCol="0">
            <a:spAutoFit/>
          </a:bodyPr>
          <a:lstStyle/>
          <a:p>
            <a:r>
              <a:rPr lang="zh-CN" altLang="en-US" sz="2800" b="1" dirty="0">
                <a:latin typeface="楷体" panose="02010609060101010101" pitchFamily="49" charset="-122"/>
                <a:ea typeface="楷体" panose="02010609060101010101" pitchFamily="49" charset="-122"/>
              </a:rPr>
              <a:t>什么是空铁</a:t>
            </a:r>
            <a:br>
              <a:rPr lang="zh-CN" altLang="zh-CN" sz="2800" dirty="0">
                <a:latin typeface="楷体" panose="02010609060101010101" pitchFamily="49" charset="-122"/>
                <a:ea typeface="楷体" panose="02010609060101010101" pitchFamily="49" charset="-122"/>
              </a:rPr>
            </a:br>
            <a:endParaRPr lang="zh-CN" altLang="en-US" sz="2800"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49277300-8F10-4F52-B6CA-FB0721927805}"/>
              </a:ext>
            </a:extLst>
          </p:cNvPr>
          <p:cNvSpPr/>
          <p:nvPr/>
        </p:nvSpPr>
        <p:spPr>
          <a:xfrm>
            <a:off x="4946430" y="1166842"/>
            <a:ext cx="6096000" cy="4524315"/>
          </a:xfrm>
          <a:prstGeom prst="rect">
            <a:avLst/>
          </a:prstGeom>
        </p:spPr>
        <p:txBody>
          <a:bodyPr>
            <a:spAutoFit/>
          </a:bodyPr>
          <a:lstStyle/>
          <a:p>
            <a:br>
              <a:rPr lang="zh-CN" altLang="zh-CN" sz="2400" dirty="0">
                <a:latin typeface="楷体" panose="02010609060101010101" pitchFamily="49" charset="-122"/>
                <a:ea typeface="楷体" panose="02010609060101010101" pitchFamily="49" charset="-122"/>
              </a:rPr>
            </a:br>
            <a:r>
              <a:rPr lang="zh-CN" altLang="zh-CN" sz="2400" dirty="0">
                <a:latin typeface="楷体" panose="02010609060101010101" pitchFamily="49" charset="-122"/>
                <a:ea typeface="楷体" panose="02010609060101010101" pitchFamily="49" charset="-122"/>
              </a:rPr>
              <a:t>空铁是指线路铺设在空中的轨道交通系统。我们现在这里所讲空铁主要是指悬挂式空中轨道交通系统，又叫空中列车（即以悬挂的方式在空中轨道下方运行的列车）。</a:t>
            </a:r>
            <a:br>
              <a:rPr lang="en-US" altLang="zh-CN" sz="2400" dirty="0">
                <a:latin typeface="楷体" panose="02010609060101010101" pitchFamily="49" charset="-122"/>
                <a:ea typeface="楷体" panose="02010609060101010101" pitchFamily="49" charset="-122"/>
              </a:rPr>
            </a:br>
            <a:br>
              <a:rPr lang="en-US" altLang="zh-CN" sz="2400" dirty="0">
                <a:latin typeface="楷体" panose="02010609060101010101" pitchFamily="49" charset="-122"/>
                <a:ea typeface="楷体" panose="02010609060101010101" pitchFamily="49" charset="-122"/>
              </a:rPr>
            </a:br>
            <a:r>
              <a:rPr lang="zh-CN" altLang="zh-CN" sz="2400" dirty="0">
                <a:latin typeface="楷体" panose="02010609060101010101" pitchFamily="49" charset="-122"/>
                <a:ea typeface="楷体" panose="02010609060101010101" pitchFamily="49" charset="-122"/>
              </a:rPr>
              <a:t>轨道在列车上方，由钢铁或水泥立柱支撑在空中。将地面交通移至空中（只将轨道移至空中，而不是像高架</a:t>
            </a:r>
            <a:r>
              <a:rPr lang="en-US" altLang="zh-CN" sz="2400" dirty="0">
                <a:latin typeface="楷体" panose="02010609060101010101" pitchFamily="49" charset="-122"/>
                <a:ea typeface="楷体" panose="02010609060101010101" pitchFamily="49" charset="-122"/>
              </a:rPr>
              <a:t>轻</a:t>
            </a:r>
            <a:r>
              <a:rPr lang="zh-CN" altLang="en-US" sz="2400" dirty="0">
                <a:latin typeface="楷体" panose="02010609060101010101" pitchFamily="49" charset="-122"/>
                <a:ea typeface="楷体" panose="02010609060101010101" pitchFamily="49" charset="-122"/>
              </a:rPr>
              <a:t>轨</a:t>
            </a:r>
            <a:r>
              <a:rPr lang="zh-CN" altLang="zh-CN" sz="2400" dirty="0">
                <a:latin typeface="楷体" panose="02010609060101010101" pitchFamily="49" charset="-122"/>
                <a:ea typeface="楷体" panose="02010609060101010101" pitchFamily="49" charset="-122"/>
              </a:rPr>
              <a:t>或骑坐式单轨那样将整个路面抬入空中）。空铁这一概念是中唐空铁唐董事长首创提出的。</a:t>
            </a:r>
            <a:br>
              <a:rPr lang="zh-CN" altLang="zh-CN" sz="2400" dirty="0">
                <a:latin typeface="楷体" panose="02010609060101010101" pitchFamily="49" charset="-122"/>
                <a:ea typeface="楷体" panose="02010609060101010101" pitchFamily="49" charset="-122"/>
              </a:rPr>
            </a:br>
            <a:endParaRPr lang="zh-CN" altLang="en-US" sz="2400" dirty="0"/>
          </a:p>
        </p:txBody>
      </p:sp>
    </p:spTree>
    <p:extLst>
      <p:ext uri="{BB962C8B-B14F-4D97-AF65-F5344CB8AC3E}">
        <p14:creationId xmlns:p14="http://schemas.microsoft.com/office/powerpoint/2010/main" val="866518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楷体" panose="02010609060101010101" pitchFamily="49" charset="-122"/>
              <a:ea typeface="楷体" panose="02010609060101010101" pitchFamily="49" charset="-122"/>
            </a:endParaRPr>
          </a:p>
        </p:txBody>
      </p:sp>
      <p:cxnSp>
        <p:nvCxnSpPr>
          <p:cNvPr id="6"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1A2B8E13-3442-4B00-8DC4-68E7D5774501}"/>
              </a:ext>
            </a:extLst>
          </p:cNvPr>
          <p:cNvSpPr txBox="1"/>
          <p:nvPr/>
        </p:nvSpPr>
        <p:spPr>
          <a:xfrm>
            <a:off x="963120" y="2912467"/>
            <a:ext cx="3070071" cy="954107"/>
          </a:xfrm>
          <a:prstGeom prst="rect">
            <a:avLst/>
          </a:prstGeom>
          <a:noFill/>
        </p:spPr>
        <p:txBody>
          <a:bodyPr wrap="none" rtlCol="0">
            <a:spAutoFit/>
          </a:bodyPr>
          <a:lstStyle/>
          <a:p>
            <a:r>
              <a:rPr lang="zh-CN" altLang="en-US" sz="2800" b="1" dirty="0">
                <a:latin typeface="楷体" panose="02010609060101010101" pitchFamily="49" charset="-122"/>
                <a:ea typeface="楷体" panose="02010609060101010101" pitchFamily="49" charset="-122"/>
              </a:rPr>
              <a:t>什么是新能源空铁</a:t>
            </a:r>
            <a:br>
              <a:rPr lang="zh-CN" altLang="zh-CN" sz="1400" dirty="0">
                <a:latin typeface="楷体" panose="02010609060101010101" pitchFamily="49" charset="-122"/>
                <a:ea typeface="楷体" panose="02010609060101010101" pitchFamily="49" charset="-122"/>
              </a:rPr>
            </a:br>
            <a:endParaRPr lang="zh-CN" altLang="en-US" sz="2800" dirty="0">
              <a:latin typeface="楷体" panose="02010609060101010101" pitchFamily="49" charset="-122"/>
              <a:ea typeface="楷体" panose="02010609060101010101" pitchFamily="49" charset="-122"/>
            </a:endParaRPr>
          </a:p>
        </p:txBody>
      </p:sp>
      <p:sp>
        <p:nvSpPr>
          <p:cNvPr id="2" name="矩形 1">
            <a:extLst>
              <a:ext uri="{FF2B5EF4-FFF2-40B4-BE49-F238E27FC236}">
                <a16:creationId xmlns:a16="http://schemas.microsoft.com/office/drawing/2014/main" id="{6E64FE50-02E2-4C1C-9027-EDCD39BBE7B2}"/>
              </a:ext>
            </a:extLst>
          </p:cNvPr>
          <p:cNvSpPr/>
          <p:nvPr/>
        </p:nvSpPr>
        <p:spPr>
          <a:xfrm>
            <a:off x="4859564" y="1088470"/>
            <a:ext cx="6096000" cy="4893647"/>
          </a:xfrm>
          <a:prstGeom prst="rect">
            <a:avLst/>
          </a:prstGeom>
        </p:spPr>
        <p:txBody>
          <a:bodyPr>
            <a:spAutoFit/>
          </a:bodyPr>
          <a:lstStyle/>
          <a:p>
            <a:pPr lvl="0"/>
            <a:endParaRPr lang="en-US" altLang="zh-CN" sz="2400" b="1" dirty="0">
              <a:latin typeface="楷体" panose="02010609060101010101" pitchFamily="49" charset="-122"/>
              <a:ea typeface="楷体" panose="02010609060101010101" pitchFamily="49" charset="-122"/>
            </a:endParaRPr>
          </a:p>
          <a:p>
            <a:pPr lvl="0"/>
            <a:endParaRPr lang="zh-CN" altLang="zh-CN" sz="2400" dirty="0">
              <a:latin typeface="楷体" panose="02010609060101010101" pitchFamily="49" charset="-122"/>
              <a:ea typeface="楷体" panose="02010609060101010101" pitchFamily="49" charset="-122"/>
            </a:endParaRPr>
          </a:p>
          <a:p>
            <a:r>
              <a:rPr lang="zh-CN" altLang="zh-CN" sz="2400" dirty="0">
                <a:latin typeface="楷体" panose="02010609060101010101" pitchFamily="49" charset="-122"/>
                <a:ea typeface="楷体" panose="02010609060101010101" pitchFamily="49" charset="-122"/>
              </a:rPr>
              <a:t>新能源空铁是指以锂电池动力包为动力源的空中悬挂式轨道交通系统，这是一款我国拥有完全自主知识产权的新型轨道交通制式。</a:t>
            </a:r>
            <a:r>
              <a:rPr lang="en-US" altLang="zh-CN" sz="2400" dirty="0">
                <a:latin typeface="楷体" panose="02010609060101010101" pitchFamily="49" charset="-122"/>
                <a:ea typeface="楷体" panose="02010609060101010101" pitchFamily="49" charset="-122"/>
              </a:rPr>
              <a:t>(</a:t>
            </a:r>
            <a:r>
              <a:rPr lang="zh-CN" altLang="zh-CN" sz="2400" dirty="0">
                <a:latin typeface="楷体" panose="02010609060101010101" pitchFamily="49" charset="-122"/>
                <a:ea typeface="楷体" panose="02010609060101010101" pitchFamily="49" charset="-122"/>
              </a:rPr>
              <a:t>没有尾巴</a:t>
            </a:r>
            <a:r>
              <a:rPr lang="en-US" altLang="zh-CN" sz="2400" dirty="0">
                <a:latin typeface="楷体" panose="02010609060101010101" pitchFamily="49" charset="-122"/>
                <a:ea typeface="楷体" panose="02010609060101010101" pitchFamily="49" charset="-122"/>
              </a:rPr>
              <a:t>)</a:t>
            </a:r>
          </a:p>
          <a:p>
            <a:endParaRPr lang="en-US" altLang="zh-CN" sz="2400" dirty="0">
              <a:latin typeface="楷体" panose="02010609060101010101" pitchFamily="49" charset="-122"/>
              <a:ea typeface="楷体" panose="02010609060101010101" pitchFamily="49" charset="-122"/>
            </a:endParaRPr>
          </a:p>
          <a:p>
            <a:r>
              <a:rPr lang="zh-CN" altLang="zh-CN" sz="2400" dirty="0">
                <a:latin typeface="楷体" panose="02010609060101010101" pitchFamily="49" charset="-122"/>
                <a:ea typeface="楷体" panose="02010609060101010101" pitchFamily="49" charset="-122"/>
              </a:rPr>
              <a:t>新能源空铁是继普铁、高铁、地铁、轻轨、有轨电车和磁悬浮列车后的第七种轨道交通制式。是由中唐空铁集团有限公司全球首创</a:t>
            </a:r>
          </a:p>
          <a:p>
            <a:endParaRPr lang="zh-CN" altLang="zh-CN" sz="2400" dirty="0">
              <a:latin typeface="楷体" panose="02010609060101010101" pitchFamily="49" charset="-122"/>
              <a:ea typeface="楷体" panose="02010609060101010101" pitchFamily="49" charset="-122"/>
            </a:endParaRPr>
          </a:p>
          <a:p>
            <a:endParaRPr lang="zh-CN" altLang="zh-CN" sz="2400" dirty="0">
              <a:latin typeface="楷体" panose="02010609060101010101" pitchFamily="49" charset="-122"/>
              <a:ea typeface="楷体" panose="02010609060101010101" pitchFamily="49" charset="-122"/>
            </a:endParaRPr>
          </a:p>
          <a:p>
            <a:endParaRPr lang="zh-CN" altLang="en-US"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564093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G_3655">
            <a:extLst>
              <a:ext uri="{FF2B5EF4-FFF2-40B4-BE49-F238E27FC236}">
                <a16:creationId xmlns:a16="http://schemas.microsoft.com/office/drawing/2014/main" id="{42F7F669-30C7-4634-934F-4069F0B3BA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808662" cy="3848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3" descr="_MG_7989">
            <a:extLst>
              <a:ext uri="{FF2B5EF4-FFF2-40B4-BE49-F238E27FC236}">
                <a16:creationId xmlns:a16="http://schemas.microsoft.com/office/drawing/2014/main" id="{CF8372DF-4DEA-4D06-B07A-769CB4E19A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8661" y="2598185"/>
            <a:ext cx="6383339" cy="425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695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105" name="Rectangle 4508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tx1"/>
          </a:solidFill>
          <a:effectLst/>
        </p:spPr>
      </p:sp>
      <p:sp>
        <p:nvSpPr>
          <p:cNvPr id="45106" name="Rectangle 9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07" name="Rectangle 10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108" name="Straight Connector 103"/>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5994CF13-8AFC-4E55-93A9-1D2A370E6B0B}"/>
              </a:ext>
            </a:extLst>
          </p:cNvPr>
          <p:cNvSpPr>
            <a:spLocks noGrp="1"/>
          </p:cNvSpPr>
          <p:nvPr>
            <p:ph type="title"/>
          </p:nvPr>
        </p:nvSpPr>
        <p:spPr>
          <a:xfrm>
            <a:off x="2915483" y="2708392"/>
            <a:ext cx="6639335" cy="1139260"/>
          </a:xfrm>
        </p:spPr>
        <p:txBody>
          <a:bodyPr vert="horz" lIns="91440" tIns="45720" rIns="91440" bIns="45720" rtlCol="0" anchor="b">
            <a:normAutofit fontScale="90000"/>
          </a:bodyPr>
          <a:lstStyle/>
          <a:p>
            <a:pPr algn="ctr"/>
            <a:r>
              <a:rPr lang="zh-CN" altLang="en-US" sz="3600" kern="100" dirty="0">
                <a:latin typeface="楷体" panose="02010609060101010101" pitchFamily="49" charset="-122"/>
                <a:ea typeface="楷体" panose="02010609060101010101" pitchFamily="49" charset="-122"/>
                <a:cs typeface="Arial" panose="020B0604020202020204" pitchFamily="34" charset="0"/>
              </a:rPr>
              <a:t>新能源空铁由哪几部分组成</a:t>
            </a:r>
            <a:br>
              <a:rPr lang="zh-CN" altLang="en-US" sz="2800" dirty="0"/>
            </a:br>
            <a:br>
              <a:rPr lang="zh-CN" altLang="en-US" sz="2800" dirty="0"/>
            </a:br>
            <a:endParaRPr lang="en-US" altLang="zh-CN" sz="2800" dirty="0"/>
          </a:p>
        </p:txBody>
      </p:sp>
      <p:sp>
        <p:nvSpPr>
          <p:cNvPr id="7" name="矩形 6">
            <a:extLst>
              <a:ext uri="{FF2B5EF4-FFF2-40B4-BE49-F238E27FC236}">
                <a16:creationId xmlns:a16="http://schemas.microsoft.com/office/drawing/2014/main" id="{54FFE8E5-B440-4B3B-9EDB-FC4A5E73C9B4}"/>
              </a:ext>
            </a:extLst>
          </p:cNvPr>
          <p:cNvSpPr/>
          <p:nvPr/>
        </p:nvSpPr>
        <p:spPr>
          <a:xfrm>
            <a:off x="1855304" y="3864662"/>
            <a:ext cx="8507896" cy="2209836"/>
          </a:xfrm>
          <a:prstGeom prst="rect">
            <a:avLst/>
          </a:prstGeom>
        </p:spPr>
        <p:txBody>
          <a:bodyPr wrap="square">
            <a:spAutoFit/>
          </a:bodyPr>
          <a:lstStyle/>
          <a:p>
            <a:pPr algn="just">
              <a:lnSpc>
                <a:spcPct val="130000"/>
              </a:lnSpc>
              <a:spcAft>
                <a:spcPts val="0"/>
              </a:spcAft>
            </a:pPr>
            <a:endParaRPr lang="zh-CN" altLang="zh-CN" sz="3200" kern="100" dirty="0">
              <a:latin typeface="楷体" panose="02010609060101010101" pitchFamily="49" charset="-122"/>
              <a:ea typeface="楷体" panose="02010609060101010101" pitchFamily="49" charset="-122"/>
              <a:cs typeface="Times New Roman" panose="02020603050405020304" pitchFamily="18" charset="0"/>
            </a:endParaRPr>
          </a:p>
          <a:p>
            <a:pPr indent="304800" algn="just">
              <a:spcAft>
                <a:spcPts val="0"/>
              </a:spcAft>
            </a:pPr>
            <a:r>
              <a:rPr lang="zh-CN" altLang="zh-CN" sz="3200" kern="100" dirty="0">
                <a:latin typeface="楷体" panose="02010609060101010101" pitchFamily="49" charset="-122"/>
                <a:ea typeface="楷体" panose="02010609060101010101" pitchFamily="49" charset="-122"/>
                <a:cs typeface="Arial" panose="020B0604020202020204" pitchFamily="34" charset="0"/>
              </a:rPr>
              <a:t>空铁的组成由锂电子电池包、轨道、转向架、轨道梁柱、道叉丶车体、控制系统丶车站、静调库、逃生系统等构成。</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80033054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楷体" panose="02010609060101010101" pitchFamily="49" charset="-122"/>
              <a:ea typeface="楷体" panose="02010609060101010101" pitchFamily="49" charset="-122"/>
            </a:endParaRPr>
          </a:p>
        </p:txBody>
      </p:sp>
      <p:cxnSp>
        <p:nvCxnSpPr>
          <p:cNvPr id="6"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1A2B8E13-3442-4B00-8DC4-68E7D5774501}"/>
              </a:ext>
            </a:extLst>
          </p:cNvPr>
          <p:cNvSpPr txBox="1"/>
          <p:nvPr/>
        </p:nvSpPr>
        <p:spPr>
          <a:xfrm>
            <a:off x="851905" y="2459504"/>
            <a:ext cx="3272050" cy="1938992"/>
          </a:xfrm>
          <a:prstGeom prst="rect">
            <a:avLst/>
          </a:prstGeom>
          <a:noFill/>
        </p:spPr>
        <p:txBody>
          <a:bodyPr wrap="none" rtlCol="0">
            <a:spAutoFit/>
          </a:bodyPr>
          <a:lstStyle/>
          <a:p>
            <a:pPr algn="ctr"/>
            <a:endParaRPr lang="en-US" altLang="zh-CN" sz="4000" b="1" dirty="0">
              <a:latin typeface="楷体" panose="02010609060101010101" pitchFamily="49" charset="-122"/>
              <a:ea typeface="楷体" panose="02010609060101010101" pitchFamily="49" charset="-122"/>
            </a:endParaRPr>
          </a:p>
          <a:p>
            <a:r>
              <a:rPr lang="zh-CN" altLang="zh-CN" sz="4000" b="1" dirty="0">
                <a:latin typeface="楷体" panose="02010609060101010101" pitchFamily="49" charset="-122"/>
                <a:ea typeface="楷体" panose="02010609060101010101" pitchFamily="49" charset="-122"/>
              </a:rPr>
              <a:t>磷酸铁锂电池</a:t>
            </a:r>
            <a:br>
              <a:rPr lang="zh-CN" altLang="zh-CN" sz="2000" dirty="0">
                <a:latin typeface="楷体" panose="02010609060101010101" pitchFamily="49" charset="-122"/>
                <a:ea typeface="楷体" panose="02010609060101010101" pitchFamily="49" charset="-122"/>
              </a:rPr>
            </a:br>
            <a:endParaRPr lang="zh-CN" altLang="en-US" sz="4000" dirty="0">
              <a:latin typeface="楷体" panose="02010609060101010101" pitchFamily="49" charset="-122"/>
              <a:ea typeface="楷体" panose="02010609060101010101" pitchFamily="49" charset="-122"/>
            </a:endParaRPr>
          </a:p>
        </p:txBody>
      </p:sp>
      <p:sp>
        <p:nvSpPr>
          <p:cNvPr id="2" name="矩形 1">
            <a:extLst>
              <a:ext uri="{FF2B5EF4-FFF2-40B4-BE49-F238E27FC236}">
                <a16:creationId xmlns:a16="http://schemas.microsoft.com/office/drawing/2014/main" id="{21DE0076-6AFF-4A52-A204-F74E0C9B57C3}"/>
              </a:ext>
            </a:extLst>
          </p:cNvPr>
          <p:cNvSpPr/>
          <p:nvPr/>
        </p:nvSpPr>
        <p:spPr>
          <a:xfrm>
            <a:off x="5049078" y="2216570"/>
            <a:ext cx="6096000" cy="3108543"/>
          </a:xfrm>
          <a:prstGeom prst="rect">
            <a:avLst/>
          </a:prstGeom>
        </p:spPr>
        <p:txBody>
          <a:bodyPr>
            <a:spAutoFit/>
          </a:bodyPr>
          <a:lstStyle/>
          <a:p>
            <a:r>
              <a:rPr lang="zh-CN" altLang="zh-CN" sz="2800" dirty="0">
                <a:latin typeface="楷体" panose="02010609060101010101" pitchFamily="49" charset="-122"/>
                <a:ea typeface="楷体" panose="02010609060101010101" pitchFamily="49" charset="-122"/>
              </a:rPr>
              <a:t>是指用磷酸铁锂作为正极材料的锂离子电池。新能源锂电池是动力发展的必然趋势，也是我们空铁所使用的新能源核心动力。我们大唐所研制生产的磷酸铁锂新能源超级电池产品处于国内领先水平。</a:t>
            </a:r>
            <a:br>
              <a:rPr lang="zh-CN" altLang="zh-CN" sz="2800" dirty="0">
                <a:latin typeface="楷体" panose="02010609060101010101" pitchFamily="49" charset="-122"/>
                <a:ea typeface="楷体" panose="02010609060101010101" pitchFamily="49" charset="-122"/>
              </a:rPr>
            </a:br>
            <a:endParaRPr lang="zh-CN" altLang="en-US"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873604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465FC1-BAD5-48F3-8C26-CC641157C63B}"/>
              </a:ext>
            </a:extLst>
          </p:cNvPr>
          <p:cNvSpPr>
            <a:spLocks noGrp="1"/>
          </p:cNvSpPr>
          <p:nvPr>
            <p:ph type="title"/>
          </p:nvPr>
        </p:nvSpPr>
        <p:spPr/>
        <p:txBody>
          <a:bodyPr/>
          <a:lstStyle/>
          <a:p>
            <a:r>
              <a:rPr lang="zh-CN" altLang="en-US" dirty="0">
                <a:latin typeface="楷体" panose="02010609060101010101" pitchFamily="49" charset="-122"/>
                <a:ea typeface="楷体" panose="02010609060101010101" pitchFamily="49" charset="-122"/>
              </a:rPr>
              <a:t>优点</a:t>
            </a:r>
          </a:p>
        </p:txBody>
      </p:sp>
      <p:sp>
        <p:nvSpPr>
          <p:cNvPr id="3" name="内容占位符 2">
            <a:extLst>
              <a:ext uri="{FF2B5EF4-FFF2-40B4-BE49-F238E27FC236}">
                <a16:creationId xmlns:a16="http://schemas.microsoft.com/office/drawing/2014/main" id="{507CC7BF-2022-4EE5-8488-E7B88AB456B8}"/>
              </a:ext>
            </a:extLst>
          </p:cNvPr>
          <p:cNvSpPr>
            <a:spLocks noGrp="1"/>
          </p:cNvSpPr>
          <p:nvPr>
            <p:ph idx="1"/>
          </p:nvPr>
        </p:nvSpPr>
        <p:spPr>
          <a:xfrm>
            <a:off x="838200" y="1457739"/>
            <a:ext cx="10515600" cy="4719224"/>
          </a:xfrm>
        </p:spPr>
        <p:txBody>
          <a:bodyPr/>
          <a:lstStyle/>
          <a:p>
            <a:pPr marL="0" indent="0">
              <a:buNone/>
            </a:pPr>
            <a:r>
              <a:rPr lang="en-US" altLang="zh-CN" dirty="0">
                <a:latin typeface="楷体" panose="02010609060101010101" pitchFamily="49" charset="-122"/>
                <a:ea typeface="楷体" panose="02010609060101010101" pitchFamily="49" charset="-122"/>
              </a:rPr>
              <a:t>   </a:t>
            </a:r>
            <a:r>
              <a:rPr lang="zh-CN" altLang="zh-CN" dirty="0">
                <a:latin typeface="楷体" panose="02010609060101010101" pitchFamily="49" charset="-122"/>
                <a:ea typeface="楷体" panose="02010609060101010101" pitchFamily="49" charset="-122"/>
              </a:rPr>
              <a:t>大容量</a:t>
            </a:r>
            <a:endParaRPr lang="en-US" altLang="zh-CN" dirty="0">
              <a:latin typeface="楷体" panose="02010609060101010101" pitchFamily="49" charset="-122"/>
              <a:ea typeface="楷体" panose="02010609060101010101" pitchFamily="49" charset="-122"/>
            </a:endParaRPr>
          </a:p>
          <a:p>
            <a:pPr marL="0" indent="0">
              <a:buNone/>
            </a:pPr>
            <a:r>
              <a:rPr lang="zh-CN" altLang="en-US" dirty="0">
                <a:latin typeface="楷体" panose="02010609060101010101" pitchFamily="49" charset="-122"/>
                <a:ea typeface="楷体" panose="02010609060101010101" pitchFamily="49" charset="-122"/>
              </a:rPr>
              <a:t>    根据</a:t>
            </a:r>
            <a:r>
              <a:rPr lang="zh-CN" altLang="zh-CN" dirty="0">
                <a:latin typeface="楷体" panose="02010609060101010101" pitchFamily="49" charset="-122"/>
                <a:ea typeface="楷体" panose="02010609060101010101" pitchFamily="49" charset="-122"/>
              </a:rPr>
              <a:t>需要可生产单体容积</a:t>
            </a:r>
            <a:r>
              <a:rPr lang="en-US" altLang="zh-CN" dirty="0">
                <a:latin typeface="楷体" panose="02010609060101010101" pitchFamily="49" charset="-122"/>
                <a:ea typeface="楷体" panose="02010609060101010101" pitchFamily="49" charset="-122"/>
              </a:rPr>
              <a:t>400</a:t>
            </a:r>
            <a:r>
              <a:rPr lang="zh-CN" altLang="zh-CN" dirty="0">
                <a:latin typeface="楷体" panose="02010609060101010101" pitchFamily="49" charset="-122"/>
                <a:ea typeface="楷体" panose="02010609060101010101" pitchFamily="49" charset="-122"/>
              </a:rPr>
              <a:t>安时甚至</a:t>
            </a:r>
            <a:r>
              <a:rPr lang="en-US" altLang="zh-CN" dirty="0">
                <a:latin typeface="楷体" panose="02010609060101010101" pitchFamily="49" charset="-122"/>
                <a:ea typeface="楷体" panose="02010609060101010101" pitchFamily="49" charset="-122"/>
              </a:rPr>
              <a:t>1000</a:t>
            </a:r>
            <a:r>
              <a:rPr lang="zh-CN" altLang="zh-CN" dirty="0">
                <a:latin typeface="楷体" panose="02010609060101010101" pitchFamily="49" charset="-122"/>
                <a:ea typeface="楷体" panose="02010609060101010101" pitchFamily="49" charset="-122"/>
              </a:rPr>
              <a:t>安时，采用强化改良导电配方和水系工艺。电池内阻控制在</a:t>
            </a:r>
            <a:r>
              <a:rPr lang="en-US" altLang="zh-CN" dirty="0">
                <a:latin typeface="楷体" panose="02010609060101010101" pitchFamily="49" charset="-122"/>
                <a:ea typeface="楷体" panose="02010609060101010101" pitchFamily="49" charset="-122"/>
              </a:rPr>
              <a:t>0.15</a:t>
            </a:r>
            <a:r>
              <a:rPr lang="zh-CN" altLang="zh-CN" dirty="0">
                <a:latin typeface="楷体" panose="02010609060101010101" pitchFamily="49" charset="-122"/>
                <a:ea typeface="楷体" panose="02010609060101010101" pitchFamily="49" charset="-122"/>
              </a:rPr>
              <a:t>毫欧，加之针对单体散热的电池结构设计，充放电温升低，可在</a:t>
            </a:r>
            <a:r>
              <a:rPr lang="en-US" altLang="zh-CN" dirty="0">
                <a:latin typeface="楷体" panose="02010609060101010101" pitchFamily="49" charset="-122"/>
                <a:ea typeface="楷体" panose="02010609060101010101" pitchFamily="49" charset="-122"/>
              </a:rPr>
              <a:t>2C</a:t>
            </a:r>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400A</a:t>
            </a:r>
            <a:r>
              <a:rPr lang="zh-CN" altLang="zh-CN" dirty="0">
                <a:latin typeface="楷体" panose="02010609060101010101" pitchFamily="49" charset="-122"/>
                <a:ea typeface="楷体" panose="02010609060101010101" pitchFamily="49" charset="-122"/>
              </a:rPr>
              <a:t>）电流下持续大功率放电，在</a:t>
            </a:r>
            <a:r>
              <a:rPr lang="en-US" altLang="zh-CN" dirty="0">
                <a:latin typeface="楷体" panose="02010609060101010101" pitchFamily="49" charset="-122"/>
                <a:ea typeface="楷体" panose="02010609060101010101" pitchFamily="49" charset="-122"/>
              </a:rPr>
              <a:t>10C</a:t>
            </a:r>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2000A</a:t>
            </a:r>
            <a:r>
              <a:rPr lang="zh-CN" altLang="zh-CN" dirty="0">
                <a:latin typeface="楷体" panose="02010609060101010101" pitchFamily="49" charset="-122"/>
                <a:ea typeface="楷体" panose="02010609060101010101" pitchFamily="49" charset="-122"/>
              </a:rPr>
              <a:t>）大电流下瞬间放电，无需配装超级电容辅助起动。满足了新能源空铁对电池大功率的使用要求。</a:t>
            </a:r>
          </a:p>
          <a:p>
            <a:pPr marL="0" indent="0">
              <a:buNone/>
            </a:pPr>
            <a:r>
              <a:rPr lang="zh-CN" altLang="en-US" dirty="0">
                <a:latin typeface="楷体" panose="02010609060101010101" pitchFamily="49" charset="-122"/>
                <a:ea typeface="楷体" panose="02010609060101010101" pitchFamily="49" charset="-122"/>
              </a:rPr>
              <a:t>  </a:t>
            </a:r>
            <a:endParaRPr lang="en-US" altLang="zh-CN" dirty="0">
              <a:latin typeface="楷体" panose="02010609060101010101" pitchFamily="49" charset="-122"/>
              <a:ea typeface="楷体" panose="02010609060101010101" pitchFamily="49" charset="-122"/>
            </a:endParaRPr>
          </a:p>
          <a:p>
            <a:pPr marL="0" indent="0">
              <a:buNone/>
            </a:pPr>
            <a:r>
              <a:rPr lang="zh-CN" altLang="en-US" dirty="0">
                <a:latin typeface="楷体" panose="02010609060101010101" pitchFamily="49" charset="-122"/>
                <a:ea typeface="楷体" panose="02010609060101010101" pitchFamily="49" charset="-122"/>
              </a:rPr>
              <a:t>   高</a:t>
            </a:r>
            <a:r>
              <a:rPr lang="zh-CN" altLang="zh-CN" dirty="0">
                <a:latin typeface="楷体" panose="02010609060101010101" pitchFamily="49" charset="-122"/>
                <a:ea typeface="楷体" panose="02010609060101010101" pitchFamily="49" charset="-122"/>
              </a:rPr>
              <a:t>功率</a:t>
            </a:r>
            <a:r>
              <a:rPr lang="en-US" altLang="zh-CN" dirty="0">
                <a:latin typeface="楷体" panose="02010609060101010101" pitchFamily="49" charset="-122"/>
                <a:ea typeface="楷体" panose="02010609060101010101" pitchFamily="49" charset="-122"/>
              </a:rPr>
              <a:t>  </a:t>
            </a:r>
          </a:p>
          <a:p>
            <a:pPr marL="0" indent="0">
              <a:buNone/>
            </a:pPr>
            <a:r>
              <a:rPr lang="en-US" altLang="zh-CN" dirty="0">
                <a:latin typeface="楷体" panose="02010609060101010101" pitchFamily="49" charset="-122"/>
                <a:ea typeface="楷体" panose="02010609060101010101" pitchFamily="49" charset="-122"/>
              </a:rPr>
              <a:t>    </a:t>
            </a:r>
            <a:r>
              <a:rPr lang="zh-CN" altLang="zh-CN" dirty="0">
                <a:latin typeface="楷体" panose="02010609060101010101" pitchFamily="49" charset="-122"/>
                <a:ea typeface="楷体" panose="02010609060101010101" pitchFamily="49" charset="-122"/>
              </a:rPr>
              <a:t>在</a:t>
            </a:r>
            <a:r>
              <a:rPr lang="en-US" altLang="zh-CN" dirty="0">
                <a:latin typeface="楷体" panose="02010609060101010101" pitchFamily="49" charset="-122"/>
                <a:ea typeface="楷体" panose="02010609060101010101" pitchFamily="49" charset="-122"/>
              </a:rPr>
              <a:t>2C</a:t>
            </a:r>
            <a:r>
              <a:rPr lang="zh-CN" altLang="zh-CN" dirty="0">
                <a:latin typeface="楷体" panose="02010609060101010101" pitchFamily="49" charset="-122"/>
                <a:ea typeface="楷体" panose="02010609060101010101" pitchFamily="49" charset="-122"/>
              </a:rPr>
              <a:t>电流下，能持续</a:t>
            </a:r>
            <a:r>
              <a:rPr lang="en-US" altLang="zh-CN" dirty="0">
                <a:latin typeface="楷体" panose="02010609060101010101" pitchFamily="49" charset="-122"/>
                <a:ea typeface="楷体" panose="02010609060101010101" pitchFamily="49" charset="-122"/>
              </a:rPr>
              <a:t>30</a:t>
            </a:r>
            <a:r>
              <a:rPr lang="zh-CN" altLang="zh-CN" dirty="0">
                <a:latin typeface="楷体" panose="02010609060101010101" pitchFamily="49" charset="-122"/>
                <a:ea typeface="楷体" panose="02010609060101010101" pitchFamily="49" charset="-122"/>
              </a:rPr>
              <a:t>分钟大电流放电，</a:t>
            </a:r>
            <a:r>
              <a:rPr lang="en-US" altLang="zh-CN" dirty="0">
                <a:latin typeface="楷体" panose="02010609060101010101" pitchFamily="49" charset="-122"/>
                <a:ea typeface="楷体" panose="02010609060101010101" pitchFamily="49" charset="-122"/>
              </a:rPr>
              <a:t>2C</a:t>
            </a:r>
            <a:r>
              <a:rPr lang="zh-CN" altLang="zh-CN" dirty="0">
                <a:latin typeface="楷体" panose="02010609060101010101" pitchFamily="49" charset="-122"/>
                <a:ea typeface="楷体" panose="02010609060101010101" pitchFamily="49" charset="-122"/>
              </a:rPr>
              <a:t>快充</a:t>
            </a:r>
            <a:r>
              <a:rPr lang="en-US" altLang="zh-CN" dirty="0">
                <a:latin typeface="楷体" panose="02010609060101010101" pitchFamily="49" charset="-122"/>
                <a:ea typeface="楷体" panose="02010609060101010101" pitchFamily="49" charset="-122"/>
              </a:rPr>
              <a:t>30</a:t>
            </a:r>
            <a:r>
              <a:rPr lang="zh-CN" altLang="zh-CN" dirty="0">
                <a:latin typeface="楷体" panose="02010609060101010101" pitchFamily="49" charset="-122"/>
                <a:ea typeface="楷体" panose="02010609060101010101" pitchFamily="49" charset="-122"/>
              </a:rPr>
              <a:t>分钟就可充满</a:t>
            </a:r>
            <a:r>
              <a:rPr lang="en-US" altLang="zh-CN" dirty="0">
                <a:latin typeface="楷体" panose="02010609060101010101" pitchFamily="49" charset="-122"/>
                <a:ea typeface="楷体" panose="02010609060101010101" pitchFamily="49" charset="-122"/>
              </a:rPr>
              <a:t>85%</a:t>
            </a:r>
            <a:r>
              <a:rPr lang="zh-CN" altLang="zh-CN" dirty="0">
                <a:latin typeface="楷体" panose="02010609060101010101" pitchFamily="49" charset="-122"/>
                <a:ea typeface="楷体" panose="02010609060101010101" pitchFamily="49" charset="-122"/>
              </a:rPr>
              <a:t>的电量，甚至能以</a:t>
            </a:r>
            <a:r>
              <a:rPr lang="en-US" altLang="zh-CN" dirty="0">
                <a:latin typeface="楷体" panose="02010609060101010101" pitchFamily="49" charset="-122"/>
                <a:ea typeface="楷体" panose="02010609060101010101" pitchFamily="49" charset="-122"/>
              </a:rPr>
              <a:t>10C</a:t>
            </a:r>
            <a:r>
              <a:rPr lang="zh-CN" altLang="zh-CN" dirty="0">
                <a:latin typeface="楷体" panose="02010609060101010101" pitchFamily="49" charset="-122"/>
                <a:ea typeface="楷体" panose="02010609060101010101" pitchFamily="49" charset="-122"/>
              </a:rPr>
              <a:t>脉冲特大电流放电。</a:t>
            </a:r>
          </a:p>
          <a:p>
            <a:endParaRPr lang="zh-CN" altLang="en-US" dirty="0">
              <a:latin typeface="楷体" panose="02010609060101010101" pitchFamily="49" charset="-122"/>
              <a:ea typeface="楷体" panose="02010609060101010101" pitchFamily="49" charset="-122"/>
            </a:endParaRPr>
          </a:p>
        </p:txBody>
      </p:sp>
      <p:sp>
        <p:nvSpPr>
          <p:cNvPr id="4" name="等腰三角形 3">
            <a:extLst>
              <a:ext uri="{FF2B5EF4-FFF2-40B4-BE49-F238E27FC236}">
                <a16:creationId xmlns:a16="http://schemas.microsoft.com/office/drawing/2014/main" id="{3160066C-2B61-4AFA-9EED-D9E57EAC4CBB}"/>
              </a:ext>
            </a:extLst>
          </p:cNvPr>
          <p:cNvSpPr/>
          <p:nvPr/>
        </p:nvSpPr>
        <p:spPr>
          <a:xfrm>
            <a:off x="1053826" y="1546613"/>
            <a:ext cx="341651" cy="288149"/>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等腰三角形 4">
            <a:extLst>
              <a:ext uri="{FF2B5EF4-FFF2-40B4-BE49-F238E27FC236}">
                <a16:creationId xmlns:a16="http://schemas.microsoft.com/office/drawing/2014/main" id="{F0AFAEDF-0190-40D2-932D-69A6E26A734E}"/>
              </a:ext>
            </a:extLst>
          </p:cNvPr>
          <p:cNvSpPr/>
          <p:nvPr/>
        </p:nvSpPr>
        <p:spPr>
          <a:xfrm>
            <a:off x="1053826" y="4564153"/>
            <a:ext cx="341651" cy="288149"/>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796336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0399DC8-98A8-4B7F-93AF-10CA6C037B86}"/>
              </a:ext>
            </a:extLst>
          </p:cNvPr>
          <p:cNvSpPr>
            <a:spLocks noGrp="1"/>
          </p:cNvSpPr>
          <p:nvPr>
            <p:ph idx="1"/>
          </p:nvPr>
        </p:nvSpPr>
        <p:spPr>
          <a:xfrm>
            <a:off x="1368287" y="1416116"/>
            <a:ext cx="9763539" cy="4351338"/>
          </a:xfrm>
        </p:spPr>
        <p:txBody>
          <a:bodyPr>
            <a:normAutofit fontScale="92500" lnSpcReduction="20000"/>
          </a:bodyPr>
          <a:lstStyle/>
          <a:p>
            <a:pPr marL="0" indent="0">
              <a:buNone/>
            </a:pPr>
            <a:r>
              <a:rPr lang="en-US" altLang="zh-CN" dirty="0">
                <a:latin typeface="楷体" panose="02010609060101010101" pitchFamily="49" charset="-122"/>
                <a:ea typeface="楷体" panose="02010609060101010101" pitchFamily="49" charset="-122"/>
              </a:rPr>
              <a:t> </a:t>
            </a:r>
            <a:r>
              <a:rPr lang="zh-CN" altLang="zh-CN" dirty="0">
                <a:latin typeface="楷体" panose="02010609060101010101" pitchFamily="49" charset="-122"/>
                <a:ea typeface="楷体" panose="02010609060101010101" pitchFamily="49" charset="-122"/>
              </a:rPr>
              <a:t>免爆炸</a:t>
            </a:r>
            <a:endParaRPr lang="en-US" altLang="zh-CN" dirty="0">
              <a:latin typeface="楷体" panose="02010609060101010101" pitchFamily="49" charset="-122"/>
              <a:ea typeface="楷体" panose="02010609060101010101" pitchFamily="49" charset="-122"/>
            </a:endParaRPr>
          </a:p>
          <a:p>
            <a:pPr marL="0" indent="0">
              <a:buNone/>
            </a:pPr>
            <a:r>
              <a:rPr lang="en-US" altLang="zh-CN" dirty="0">
                <a:latin typeface="楷体" panose="02010609060101010101" pitchFamily="49" charset="-122"/>
                <a:ea typeface="楷体" panose="02010609060101010101" pitchFamily="49" charset="-122"/>
              </a:rPr>
              <a:t>   </a:t>
            </a:r>
            <a:r>
              <a:rPr lang="zh-CN" altLang="zh-CN" dirty="0">
                <a:latin typeface="楷体" panose="02010609060101010101" pitchFamily="49" charset="-122"/>
                <a:ea typeface="楷体" panose="02010609060101010101" pitchFamily="49" charset="-122"/>
              </a:rPr>
              <a:t>特选的塑料外壳和可熔铝壳采用双防爆孔设计。让所生产的电池从物理特性上就没有了爆炸的可能。</a:t>
            </a:r>
            <a:endParaRPr lang="en-US" altLang="zh-CN" dirty="0">
              <a:latin typeface="楷体" panose="02010609060101010101" pitchFamily="49" charset="-122"/>
              <a:ea typeface="楷体" panose="02010609060101010101" pitchFamily="49" charset="-122"/>
            </a:endParaRPr>
          </a:p>
          <a:p>
            <a:pPr marL="0" indent="0">
              <a:buNone/>
            </a:pPr>
            <a:endParaRPr lang="en-US" altLang="zh-CN" dirty="0">
              <a:latin typeface="楷体" panose="02010609060101010101" pitchFamily="49" charset="-122"/>
              <a:ea typeface="楷体" panose="02010609060101010101" pitchFamily="49" charset="-122"/>
            </a:endParaRPr>
          </a:p>
          <a:p>
            <a:pPr marL="0" indent="0">
              <a:buNone/>
            </a:pPr>
            <a:r>
              <a:rPr lang="en-US" altLang="zh-CN" dirty="0">
                <a:latin typeface="楷体" panose="02010609060101010101" pitchFamily="49" charset="-122"/>
                <a:ea typeface="楷体" panose="02010609060101010101" pitchFamily="49" charset="-122"/>
              </a:rPr>
              <a:t> </a:t>
            </a:r>
            <a:r>
              <a:rPr lang="zh-CN" altLang="zh-CN" dirty="0">
                <a:latin typeface="楷体" panose="02010609060101010101" pitchFamily="49" charset="-122"/>
                <a:ea typeface="楷体" panose="02010609060101010101" pitchFamily="49" charset="-122"/>
              </a:rPr>
              <a:t>超低温</a:t>
            </a:r>
            <a:endParaRPr lang="en-US" altLang="zh-CN" dirty="0">
              <a:latin typeface="楷体" panose="02010609060101010101" pitchFamily="49" charset="-122"/>
              <a:ea typeface="楷体" panose="02010609060101010101" pitchFamily="49" charset="-122"/>
            </a:endParaRPr>
          </a:p>
          <a:p>
            <a:pPr marL="0" indent="0">
              <a:buNone/>
            </a:pPr>
            <a:r>
              <a:rPr lang="en-US" altLang="zh-CN" dirty="0">
                <a:latin typeface="楷体" panose="02010609060101010101" pitchFamily="49" charset="-122"/>
                <a:ea typeface="楷体" panose="02010609060101010101" pitchFamily="49" charset="-122"/>
              </a:rPr>
              <a:t>     -20</a:t>
            </a:r>
            <a:r>
              <a:rPr lang="zh-CN" altLang="zh-CN" dirty="0">
                <a:latin typeface="楷体" panose="02010609060101010101" pitchFamily="49" charset="-122"/>
                <a:ea typeface="楷体" panose="02010609060101010101" pitchFamily="49" charset="-122"/>
              </a:rPr>
              <a:t>℃的时候，能放出常温</a:t>
            </a:r>
            <a:r>
              <a:rPr lang="en-US" altLang="zh-CN" dirty="0">
                <a:latin typeface="楷体" panose="02010609060101010101" pitchFamily="49" charset="-122"/>
                <a:ea typeface="楷体" panose="02010609060101010101" pitchFamily="49" charset="-122"/>
              </a:rPr>
              <a:t>90%</a:t>
            </a:r>
            <a:r>
              <a:rPr lang="zh-CN" altLang="zh-CN" dirty="0">
                <a:latin typeface="楷体" panose="02010609060101010101" pitchFamily="49" charset="-122"/>
                <a:ea typeface="楷体" panose="02010609060101010101" pitchFamily="49" charset="-122"/>
              </a:rPr>
              <a:t>的电量，</a:t>
            </a:r>
            <a:r>
              <a:rPr lang="en-US" altLang="zh-CN" dirty="0">
                <a:latin typeface="楷体" panose="02010609060101010101" pitchFamily="49" charset="-122"/>
                <a:ea typeface="楷体" panose="02010609060101010101" pitchFamily="49" charset="-122"/>
              </a:rPr>
              <a:t>-40</a:t>
            </a:r>
            <a:r>
              <a:rPr lang="zh-CN" altLang="zh-CN" dirty="0">
                <a:latin typeface="楷体" panose="02010609060101010101" pitchFamily="49" charset="-122"/>
                <a:ea typeface="楷体" panose="02010609060101010101" pitchFamily="49" charset="-122"/>
              </a:rPr>
              <a:t>℃的时候，能放出常温</a:t>
            </a:r>
            <a:r>
              <a:rPr lang="en-US" altLang="zh-CN" dirty="0">
                <a:latin typeface="楷体" panose="02010609060101010101" pitchFamily="49" charset="-122"/>
                <a:ea typeface="楷体" panose="02010609060101010101" pitchFamily="49" charset="-122"/>
              </a:rPr>
              <a:t>80%</a:t>
            </a:r>
            <a:r>
              <a:rPr lang="zh-CN" altLang="zh-CN" dirty="0">
                <a:latin typeface="楷体" panose="02010609060101010101" pitchFamily="49" charset="-122"/>
                <a:ea typeface="楷体" panose="02010609060101010101" pitchFamily="49" charset="-122"/>
              </a:rPr>
              <a:t>的电量。</a:t>
            </a:r>
            <a:endParaRPr lang="en-US" altLang="zh-CN" dirty="0">
              <a:latin typeface="楷体" panose="02010609060101010101" pitchFamily="49" charset="-122"/>
              <a:ea typeface="楷体" panose="02010609060101010101" pitchFamily="49" charset="-122"/>
            </a:endParaRPr>
          </a:p>
          <a:p>
            <a:pPr marL="0" indent="0">
              <a:buNone/>
            </a:pPr>
            <a:endParaRPr lang="zh-CN" altLang="zh-CN" dirty="0">
              <a:latin typeface="楷体" panose="02010609060101010101" pitchFamily="49" charset="-122"/>
              <a:ea typeface="楷体" panose="02010609060101010101" pitchFamily="49" charset="-122"/>
            </a:endParaRPr>
          </a:p>
          <a:p>
            <a:pPr marL="0" indent="0">
              <a:buNone/>
            </a:pPr>
            <a:r>
              <a:rPr lang="en-US" altLang="zh-CN" dirty="0">
                <a:latin typeface="楷体" panose="02010609060101010101" pitchFamily="49" charset="-122"/>
                <a:ea typeface="楷体" panose="02010609060101010101" pitchFamily="49" charset="-122"/>
              </a:rPr>
              <a:t> </a:t>
            </a:r>
            <a:r>
              <a:rPr lang="zh-CN" altLang="zh-CN" dirty="0">
                <a:latin typeface="楷体" panose="02010609060101010101" pitchFamily="49" charset="-122"/>
                <a:ea typeface="楷体" panose="02010609060101010101" pitchFamily="49" charset="-122"/>
              </a:rPr>
              <a:t>寿命长</a:t>
            </a:r>
            <a:endParaRPr lang="en-US" altLang="zh-CN" dirty="0">
              <a:latin typeface="楷体" panose="02010609060101010101" pitchFamily="49" charset="-122"/>
              <a:ea typeface="楷体" panose="02010609060101010101" pitchFamily="49" charset="-122"/>
            </a:endParaRPr>
          </a:p>
          <a:p>
            <a:pPr marL="0" indent="0">
              <a:buNone/>
            </a:pPr>
            <a:r>
              <a:rPr lang="en-US" altLang="zh-CN" dirty="0">
                <a:latin typeface="楷体" panose="02010609060101010101" pitchFamily="49" charset="-122"/>
                <a:ea typeface="楷体" panose="02010609060101010101" pitchFamily="49" charset="-122"/>
              </a:rPr>
              <a:t>    </a:t>
            </a:r>
            <a:r>
              <a:rPr lang="zh-CN" altLang="zh-CN" dirty="0">
                <a:latin typeface="楷体" panose="02010609060101010101" pitchFamily="49" charset="-122"/>
                <a:ea typeface="楷体" panose="02010609060101010101" pitchFamily="49" charset="-122"/>
              </a:rPr>
              <a:t>电池的循环寿命达到</a:t>
            </a:r>
            <a:r>
              <a:rPr lang="en-US" altLang="zh-CN" dirty="0">
                <a:latin typeface="楷体" panose="02010609060101010101" pitchFamily="49" charset="-122"/>
                <a:ea typeface="楷体" panose="02010609060101010101" pitchFamily="49" charset="-122"/>
              </a:rPr>
              <a:t>3000</a:t>
            </a:r>
            <a:r>
              <a:rPr lang="zh-CN" altLang="zh-CN" dirty="0">
                <a:latin typeface="楷体" panose="02010609060101010101" pitchFamily="49" charset="-122"/>
                <a:ea typeface="楷体" panose="02010609060101010101" pitchFamily="49" charset="-122"/>
              </a:rPr>
              <a:t>次以上。在新能源空铁运行的工况下，循环寿命④可达</a:t>
            </a:r>
            <a:r>
              <a:rPr lang="en-US" altLang="zh-CN" dirty="0">
                <a:latin typeface="楷体" panose="02010609060101010101" pitchFamily="49" charset="-122"/>
                <a:ea typeface="楷体" panose="02010609060101010101" pitchFamily="49" charset="-122"/>
              </a:rPr>
              <a:t>5500-6500</a:t>
            </a:r>
            <a:r>
              <a:rPr lang="zh-CN" altLang="zh-CN" dirty="0">
                <a:latin typeface="楷体" panose="02010609060101010101" pitchFamily="49" charset="-122"/>
                <a:ea typeface="楷体" panose="02010609060101010101" pitchFamily="49" charset="-122"/>
              </a:rPr>
              <a:t>次。动力电池使用</a:t>
            </a:r>
            <a:r>
              <a:rPr lang="en-US" altLang="zh-CN" dirty="0">
                <a:latin typeface="楷体" panose="02010609060101010101" pitchFamily="49" charset="-122"/>
                <a:ea typeface="楷体" panose="02010609060101010101" pitchFamily="49" charset="-122"/>
              </a:rPr>
              <a:t>1500</a:t>
            </a:r>
            <a:r>
              <a:rPr lang="zh-CN" altLang="zh-CN" dirty="0">
                <a:latin typeface="楷体" panose="02010609060101010101" pitchFamily="49" charset="-122"/>
                <a:ea typeface="楷体" panose="02010609060101010101" pitchFamily="49" charset="-122"/>
              </a:rPr>
              <a:t>次循环后，采用“阶梯应用技术”，作为储能电池使用</a:t>
            </a:r>
          </a:p>
          <a:p>
            <a:endParaRPr lang="zh-CN" altLang="en-US" dirty="0">
              <a:latin typeface="楷体" panose="02010609060101010101" pitchFamily="49" charset="-122"/>
              <a:ea typeface="楷体" panose="02010609060101010101" pitchFamily="49" charset="-122"/>
            </a:endParaRPr>
          </a:p>
        </p:txBody>
      </p:sp>
      <p:sp>
        <p:nvSpPr>
          <p:cNvPr id="5" name="等腰三角形 4">
            <a:extLst>
              <a:ext uri="{FF2B5EF4-FFF2-40B4-BE49-F238E27FC236}">
                <a16:creationId xmlns:a16="http://schemas.microsoft.com/office/drawing/2014/main" id="{598BC136-2569-415C-83AB-A25E7ED08FEC}"/>
              </a:ext>
            </a:extLst>
          </p:cNvPr>
          <p:cNvSpPr/>
          <p:nvPr/>
        </p:nvSpPr>
        <p:spPr>
          <a:xfrm>
            <a:off x="1146591" y="1416116"/>
            <a:ext cx="341651" cy="288149"/>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等腰三角形 5">
            <a:extLst>
              <a:ext uri="{FF2B5EF4-FFF2-40B4-BE49-F238E27FC236}">
                <a16:creationId xmlns:a16="http://schemas.microsoft.com/office/drawing/2014/main" id="{6521D945-1FD4-4BA3-9413-D4292B5C3130}"/>
              </a:ext>
            </a:extLst>
          </p:cNvPr>
          <p:cNvSpPr/>
          <p:nvPr/>
        </p:nvSpPr>
        <p:spPr>
          <a:xfrm>
            <a:off x="1146590" y="2880482"/>
            <a:ext cx="341651" cy="288149"/>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等腰三角形 6">
            <a:extLst>
              <a:ext uri="{FF2B5EF4-FFF2-40B4-BE49-F238E27FC236}">
                <a16:creationId xmlns:a16="http://schemas.microsoft.com/office/drawing/2014/main" id="{A9F25DA3-3362-49EB-AA21-815DB71BC0A4}"/>
              </a:ext>
            </a:extLst>
          </p:cNvPr>
          <p:cNvSpPr/>
          <p:nvPr/>
        </p:nvSpPr>
        <p:spPr>
          <a:xfrm>
            <a:off x="1146590" y="4344848"/>
            <a:ext cx="341651" cy="288149"/>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48165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BF1D6C-EE4C-4F76-9B78-7E637A0D829F}"/>
              </a:ext>
            </a:extLst>
          </p:cNvPr>
          <p:cNvSpPr>
            <a:spLocks noGrp="1"/>
          </p:cNvSpPr>
          <p:nvPr>
            <p:ph type="title"/>
          </p:nvPr>
        </p:nvSpPr>
        <p:spPr>
          <a:xfrm>
            <a:off x="838200" y="365125"/>
            <a:ext cx="10515600" cy="1325563"/>
          </a:xfrm>
        </p:spPr>
        <p:txBody>
          <a:bodyPr>
            <a:normAutofit/>
          </a:bodyPr>
          <a:lstStyle/>
          <a:p>
            <a:r>
              <a:rPr lang="zh-CN" altLang="zh-CN" dirty="0">
                <a:latin typeface="楷体" panose="02010609060101010101" pitchFamily="49" charset="-122"/>
                <a:ea typeface="楷体" panose="02010609060101010101" pitchFamily="49" charset="-122"/>
              </a:rPr>
              <a:t>超级锂电池能量包示意图</a:t>
            </a:r>
            <a:br>
              <a:rPr lang="zh-CN" altLang="zh-CN" dirty="0">
                <a:latin typeface="楷体" panose="02010609060101010101" pitchFamily="49" charset="-122"/>
                <a:ea typeface="楷体" panose="02010609060101010101" pitchFamily="49" charset="-122"/>
              </a:rPr>
            </a:br>
            <a:endParaRPr lang="zh-CN" altLang="en-US" dirty="0">
              <a:latin typeface="楷体" panose="02010609060101010101" pitchFamily="49" charset="-122"/>
              <a:ea typeface="楷体" panose="02010609060101010101" pitchFamily="49" charset="-122"/>
            </a:endParaRPr>
          </a:p>
        </p:txBody>
      </p:sp>
      <p:pic>
        <p:nvPicPr>
          <p:cNvPr id="21506" name="Picture 2">
            <a:extLst>
              <a:ext uri="{FF2B5EF4-FFF2-40B4-BE49-F238E27FC236}">
                <a16:creationId xmlns:a16="http://schemas.microsoft.com/office/drawing/2014/main" id="{601BF0E9-68DD-4503-881D-CA7D6652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5878" y="1690688"/>
            <a:ext cx="7743882" cy="447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511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Rectangle 2253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73" name="Flowchart: Document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268B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0" name="Picture 2" descr="图片包含 事情&#10;&#10;已生成高可信度的说明">
            <a:extLst>
              <a:ext uri="{FF2B5EF4-FFF2-40B4-BE49-F238E27FC236}">
                <a16:creationId xmlns:a16="http://schemas.microsoft.com/office/drawing/2014/main" id="{3DAB7676-8D7C-4BF5-9D20-4DAE9D3FF1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7933" y="986432"/>
            <a:ext cx="7347537" cy="4886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1EC16631-5DE1-465B-9F8A-87E5E8BCC950}"/>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zh-CN" altLang="en-US" sz="3200" dirty="0">
                <a:solidFill>
                  <a:srgbClr val="FFFFFF"/>
                </a:solidFill>
              </a:rPr>
              <a:t>锂电池成品</a:t>
            </a:r>
            <a:br>
              <a:rPr lang="zh-CN" altLang="en-US" sz="3200" dirty="0">
                <a:solidFill>
                  <a:srgbClr val="FFFFFF"/>
                </a:solidFill>
              </a:rPr>
            </a:br>
            <a:endParaRPr lang="en-US" altLang="zh-CN" sz="3200" dirty="0">
              <a:solidFill>
                <a:srgbClr val="FFFFFF"/>
              </a:solidFill>
            </a:endParaRPr>
          </a:p>
        </p:txBody>
      </p:sp>
    </p:spTree>
    <p:extLst>
      <p:ext uri="{BB962C8B-B14F-4D97-AF65-F5344CB8AC3E}">
        <p14:creationId xmlns:p14="http://schemas.microsoft.com/office/powerpoint/2010/main" val="2314790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0" name="Rectangle 2355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74" name="Rectangle 7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23555" name="Picture 3" descr="468504083306494011">
            <a:extLst>
              <a:ext uri="{FF2B5EF4-FFF2-40B4-BE49-F238E27FC236}">
                <a16:creationId xmlns:a16="http://schemas.microsoft.com/office/drawing/2014/main" id="{080B2970-CCAD-4C07-AF18-7405A1E017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 y="485637"/>
            <a:ext cx="5455917" cy="36418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4" name="Picture 2" descr="852328141543649861">
            <a:extLst>
              <a:ext uri="{FF2B5EF4-FFF2-40B4-BE49-F238E27FC236}">
                <a16:creationId xmlns:a16="http://schemas.microsoft.com/office/drawing/2014/main" id="{70C74BF6-C5A1-40C7-AA4E-F5BBB81B84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6043" y="560656"/>
            <a:ext cx="5455917" cy="349178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398AFE67-7021-4183-96F3-AA61CC3AD21F}"/>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lnSpc>
                <a:spcPct val="70000"/>
              </a:lnSpc>
            </a:pPr>
            <a:r>
              <a:rPr lang="zh-CN" altLang="en-US" sz="3800">
                <a:solidFill>
                  <a:schemeClr val="bg1"/>
                </a:solidFill>
              </a:rPr>
              <a:t>锂电池生产车间</a:t>
            </a:r>
            <a:br>
              <a:rPr lang="zh-CN" altLang="en-US" sz="3800">
                <a:solidFill>
                  <a:schemeClr val="bg1"/>
                </a:solidFill>
              </a:rPr>
            </a:br>
            <a:endParaRPr lang="en-US" altLang="zh-CN" sz="3800">
              <a:solidFill>
                <a:schemeClr val="bg1"/>
              </a:solidFill>
            </a:endParaRPr>
          </a:p>
        </p:txBody>
      </p:sp>
    </p:spTree>
    <p:extLst>
      <p:ext uri="{BB962C8B-B14F-4D97-AF65-F5344CB8AC3E}">
        <p14:creationId xmlns:p14="http://schemas.microsoft.com/office/powerpoint/2010/main" val="1703029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3" name="Rectangle 2458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24578" name="Picture 2">
            <a:extLst>
              <a:ext uri="{FF2B5EF4-FFF2-40B4-BE49-F238E27FC236}">
                <a16:creationId xmlns:a16="http://schemas.microsoft.com/office/drawing/2014/main" id="{FA2B376F-3054-4E04-B5E2-BABB2E613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7316" y="1105446"/>
            <a:ext cx="6780700" cy="464477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Down Arrow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标题 1">
            <a:extLst>
              <a:ext uri="{FF2B5EF4-FFF2-40B4-BE49-F238E27FC236}">
                <a16:creationId xmlns:a16="http://schemas.microsoft.com/office/drawing/2014/main" id="{1F5FB725-F681-45F9-B674-F632719A9C70}"/>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zh-CN" altLang="en-US" sz="3600" dirty="0">
                <a:solidFill>
                  <a:schemeClr val="bg1"/>
                </a:solidFill>
              </a:rPr>
              <a:t>锂电池</a:t>
            </a:r>
            <a:br>
              <a:rPr lang="en-US" altLang="zh-CN" sz="3600" dirty="0">
                <a:solidFill>
                  <a:schemeClr val="bg1"/>
                </a:solidFill>
              </a:rPr>
            </a:br>
            <a:r>
              <a:rPr lang="zh-CN" altLang="en-US" sz="3600" dirty="0">
                <a:solidFill>
                  <a:schemeClr val="bg1"/>
                </a:solidFill>
              </a:rPr>
              <a:t>生产车间</a:t>
            </a:r>
            <a:br>
              <a:rPr lang="zh-CN" altLang="en-US" sz="3600" dirty="0">
                <a:solidFill>
                  <a:schemeClr val="bg1"/>
                </a:solidFill>
              </a:rPr>
            </a:br>
            <a:endParaRPr lang="en-US" altLang="zh-CN" sz="3600" dirty="0">
              <a:solidFill>
                <a:schemeClr val="bg1"/>
              </a:solidFill>
            </a:endParaRPr>
          </a:p>
        </p:txBody>
      </p:sp>
    </p:spTree>
    <p:extLst>
      <p:ext uri="{BB962C8B-B14F-4D97-AF65-F5344CB8AC3E}">
        <p14:creationId xmlns:p14="http://schemas.microsoft.com/office/powerpoint/2010/main" val="2431413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36" name="Rectangle 3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标题 7">
            <a:extLst>
              <a:ext uri="{FF2B5EF4-FFF2-40B4-BE49-F238E27FC236}">
                <a16:creationId xmlns:a16="http://schemas.microsoft.com/office/drawing/2014/main" id="{0CEAD8F0-2435-4B90-BA97-BB460D7AAC89}"/>
              </a:ext>
            </a:extLst>
          </p:cNvPr>
          <p:cNvSpPr>
            <a:spLocks noGrp="1"/>
          </p:cNvSpPr>
          <p:nvPr>
            <p:ph type="title"/>
          </p:nvPr>
        </p:nvSpPr>
        <p:spPr>
          <a:xfrm>
            <a:off x="833002" y="365125"/>
            <a:ext cx="10520702" cy="1325563"/>
          </a:xfrm>
        </p:spPr>
        <p:txBody>
          <a:bodyPr vert="horz" lIns="91440" tIns="45720" rIns="91440" bIns="45720" rtlCol="0">
            <a:normAutofit/>
          </a:bodyPr>
          <a:lstStyle/>
          <a:p>
            <a:r>
              <a:rPr lang="zh-CN" altLang="en-US" dirty="0"/>
              <a:t>轨道</a:t>
            </a:r>
          </a:p>
        </p:txBody>
      </p:sp>
      <p:graphicFrame>
        <p:nvGraphicFramePr>
          <p:cNvPr id="12" name="标题 1"/>
          <p:cNvGraphicFramePr/>
          <p:nvPr>
            <p:extLst>
              <p:ext uri="{D42A27DB-BD31-4B8C-83A1-F6EECF244321}">
                <p14:modId xmlns:p14="http://schemas.microsoft.com/office/powerpoint/2010/main" val="3526189595"/>
              </p:ext>
            </p:extLst>
          </p:nvPr>
        </p:nvGraphicFramePr>
        <p:xfrm>
          <a:off x="838200" y="2022475"/>
          <a:ext cx="10515600" cy="4154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11356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楷体" panose="02010609060101010101" pitchFamily="49" charset="-122"/>
              <a:ea typeface="楷体" panose="02010609060101010101" pitchFamily="49" charset="-122"/>
            </a:endParaRPr>
          </a:p>
        </p:txBody>
      </p:sp>
      <p:cxnSp>
        <p:nvCxnSpPr>
          <p:cNvPr id="6"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25DA9A6B-CAED-436E-900A-B2EC9BF4F23E}"/>
              </a:ext>
            </a:extLst>
          </p:cNvPr>
          <p:cNvSpPr/>
          <p:nvPr/>
        </p:nvSpPr>
        <p:spPr>
          <a:xfrm>
            <a:off x="5045219" y="1536174"/>
            <a:ext cx="5533147" cy="3785652"/>
          </a:xfrm>
          <a:prstGeom prst="rect">
            <a:avLst/>
          </a:prstGeom>
        </p:spPr>
        <p:txBody>
          <a:bodyPr wrap="square">
            <a:spAutoFit/>
          </a:bodyPr>
          <a:lstStyle/>
          <a:p>
            <a:r>
              <a:rPr lang="zh-CN" altLang="en-US" sz="2400" dirty="0">
                <a:latin typeface="楷体" panose="02010609060101010101" pitchFamily="49" charset="-122"/>
                <a:ea typeface="楷体" panose="02010609060101010101" pitchFamily="49" charset="-122"/>
              </a:rPr>
              <a:t> 转向架是轨道车辆结构中最为重要的部件之一，转向架的各种参数也直接决定了车辆的稳定性和车辆的乘坐舒适性。</a:t>
            </a:r>
            <a:endParaRPr lang="en-US" altLang="zh-CN" sz="2400" dirty="0">
              <a:latin typeface="楷体" panose="02010609060101010101" pitchFamily="49" charset="-122"/>
              <a:ea typeface="楷体" panose="02010609060101010101" pitchFamily="49" charset="-122"/>
            </a:endParaRPr>
          </a:p>
          <a:p>
            <a:endParaRPr lang="en-US" altLang="zh-CN" sz="2400" dirty="0">
              <a:latin typeface="楷体" panose="02010609060101010101" pitchFamily="49" charset="-122"/>
              <a:ea typeface="楷体" panose="02010609060101010101" pitchFamily="49" charset="-122"/>
            </a:endParaRPr>
          </a:p>
          <a:p>
            <a:r>
              <a:rPr lang="en-US" altLang="zh-CN" sz="2400" dirty="0">
                <a:latin typeface="楷体" panose="02010609060101010101" pitchFamily="49" charset="-122"/>
                <a:ea typeface="楷体" panose="02010609060101010101" pitchFamily="49" charset="-122"/>
              </a:rPr>
              <a:t>    </a:t>
            </a:r>
            <a:r>
              <a:rPr lang="zh-CN" altLang="en-US" sz="2400" dirty="0">
                <a:latin typeface="楷体" panose="02010609060101010101" pitchFamily="49" charset="-122"/>
                <a:ea typeface="楷体" panose="02010609060101010101" pitchFamily="49" charset="-122"/>
              </a:rPr>
              <a:t>其作用有增加车辆载重、提高列车运行速度；支撑车体，并使轴重均匀分配；保证车辆安全运行，能灵活曲直线行驶。减震缓冲，增强制动效果，提高运行平稳性和安全性。还可减少车体间的联接件</a:t>
            </a:r>
          </a:p>
        </p:txBody>
      </p:sp>
      <p:sp>
        <p:nvSpPr>
          <p:cNvPr id="10" name="文本框 9">
            <a:extLst>
              <a:ext uri="{FF2B5EF4-FFF2-40B4-BE49-F238E27FC236}">
                <a16:creationId xmlns:a16="http://schemas.microsoft.com/office/drawing/2014/main" id="{1A2B8E13-3442-4B00-8DC4-68E7D5774501}"/>
              </a:ext>
            </a:extLst>
          </p:cNvPr>
          <p:cNvSpPr txBox="1"/>
          <p:nvPr/>
        </p:nvSpPr>
        <p:spPr>
          <a:xfrm>
            <a:off x="1626156" y="2955234"/>
            <a:ext cx="1723549" cy="707886"/>
          </a:xfrm>
          <a:prstGeom prst="rect">
            <a:avLst/>
          </a:prstGeom>
          <a:noFill/>
        </p:spPr>
        <p:txBody>
          <a:bodyPr wrap="none" rtlCol="0">
            <a:spAutoFit/>
          </a:bodyPr>
          <a:lstStyle/>
          <a:p>
            <a:r>
              <a:rPr lang="zh-CN" altLang="en-US" sz="4000" dirty="0">
                <a:latin typeface="楷体" panose="02010609060101010101" pitchFamily="49" charset="-122"/>
                <a:ea typeface="楷体" panose="02010609060101010101" pitchFamily="49" charset="-122"/>
              </a:rPr>
              <a:t>转向架</a:t>
            </a:r>
          </a:p>
        </p:txBody>
      </p:sp>
    </p:spTree>
    <p:extLst>
      <p:ext uri="{BB962C8B-B14F-4D97-AF65-F5344CB8AC3E}">
        <p14:creationId xmlns:p14="http://schemas.microsoft.com/office/powerpoint/2010/main" val="4115232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367653928296538490">
            <a:extLst>
              <a:ext uri="{FF2B5EF4-FFF2-40B4-BE49-F238E27FC236}">
                <a16:creationId xmlns:a16="http://schemas.microsoft.com/office/drawing/2014/main" id="{72EA0E9A-186D-4371-BEC7-1F4DF87C11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102" y="532990"/>
            <a:ext cx="8916725" cy="58404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A523ECF5-A616-42EC-8CC0-041B70B4905C}"/>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lnSpc>
                <a:spcPct val="70000"/>
              </a:lnSpc>
            </a:pPr>
            <a:r>
              <a:rPr lang="zh-CN" altLang="en-US" sz="3800">
                <a:solidFill>
                  <a:schemeClr val="bg1"/>
                </a:solidFill>
              </a:rPr>
              <a:t>普通转向架外观</a:t>
            </a:r>
            <a:br>
              <a:rPr lang="en-US" altLang="zh-CN" sz="3800">
                <a:solidFill>
                  <a:schemeClr val="bg1"/>
                </a:solidFill>
              </a:rPr>
            </a:br>
            <a:endParaRPr lang="en-US" altLang="zh-CN" sz="3800">
              <a:solidFill>
                <a:schemeClr val="bg1"/>
              </a:solidFill>
            </a:endParaRPr>
          </a:p>
        </p:txBody>
      </p:sp>
    </p:spTree>
    <p:extLst>
      <p:ext uri="{BB962C8B-B14F-4D97-AF65-F5344CB8AC3E}">
        <p14:creationId xmlns:p14="http://schemas.microsoft.com/office/powerpoint/2010/main" val="12196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D51A6E-1994-4EDE-B160-0A1C5224C202}"/>
              </a:ext>
            </a:extLst>
          </p:cNvPr>
          <p:cNvSpPr>
            <a:spLocks noGrp="1"/>
          </p:cNvSpPr>
          <p:nvPr>
            <p:ph type="title"/>
          </p:nvPr>
        </p:nvSpPr>
        <p:spPr/>
        <p:txBody>
          <a:bodyPr>
            <a:normAutofit/>
          </a:bodyPr>
          <a:lstStyle/>
          <a:p>
            <a:r>
              <a:rPr lang="zh-CN" altLang="zh-CN" dirty="0">
                <a:latin typeface="楷体" panose="02010609060101010101" pitchFamily="49" charset="-122"/>
                <a:ea typeface="楷体" panose="02010609060101010101" pitchFamily="49" charset="-122"/>
              </a:rPr>
              <a:t>转向架分解示意图</a:t>
            </a:r>
            <a:br>
              <a:rPr lang="zh-CN" altLang="zh-CN" dirty="0">
                <a:latin typeface="楷体" panose="02010609060101010101" pitchFamily="49" charset="-122"/>
                <a:ea typeface="楷体" panose="02010609060101010101" pitchFamily="49" charset="-122"/>
              </a:rPr>
            </a:br>
            <a:endParaRPr lang="zh-CN" altLang="en-US" dirty="0">
              <a:latin typeface="楷体" panose="02010609060101010101" pitchFamily="49" charset="-122"/>
              <a:ea typeface="楷体" panose="02010609060101010101" pitchFamily="49" charset="-122"/>
            </a:endParaRPr>
          </a:p>
        </p:txBody>
      </p:sp>
      <p:pic>
        <p:nvPicPr>
          <p:cNvPr id="31746" name="Picture 2">
            <a:extLst>
              <a:ext uri="{FF2B5EF4-FFF2-40B4-BE49-F238E27FC236}">
                <a16:creationId xmlns:a16="http://schemas.microsoft.com/office/drawing/2014/main" id="{A6B53D5D-8FC4-4A94-8924-C674A614C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517" y="1465605"/>
            <a:ext cx="8618732" cy="487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898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5" name="Rectangle 3277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32770" name="Picture 2" descr="图片包含 地面, 建筑物, 橙色, 餐桌&#10;&#10;已生成高可信度的说明">
            <a:extLst>
              <a:ext uri="{FF2B5EF4-FFF2-40B4-BE49-F238E27FC236}">
                <a16:creationId xmlns:a16="http://schemas.microsoft.com/office/drawing/2014/main" id="{0528DA23-F222-464F-A8B6-DC3943561E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0354" y="492573"/>
            <a:ext cx="6340480" cy="588079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1F3EBAC9-174A-4FB2-ABAE-3E22A38F8F14}"/>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zh-CN" altLang="en-US" sz="4800">
                <a:solidFill>
                  <a:schemeClr val="bg1"/>
                </a:solidFill>
              </a:rPr>
              <a:t>空铁转向架</a:t>
            </a:r>
            <a:endParaRPr lang="en-US" altLang="zh-CN" sz="4800">
              <a:solidFill>
                <a:schemeClr val="bg1"/>
              </a:solidFill>
            </a:endParaRPr>
          </a:p>
        </p:txBody>
      </p:sp>
    </p:spTree>
    <p:extLst>
      <p:ext uri="{BB962C8B-B14F-4D97-AF65-F5344CB8AC3E}">
        <p14:creationId xmlns:p14="http://schemas.microsoft.com/office/powerpoint/2010/main" val="4168289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763610-DBE9-4A79-8FE7-35CAF113BCCB}"/>
              </a:ext>
            </a:extLst>
          </p:cNvPr>
          <p:cNvSpPr>
            <a:spLocks noGrp="1"/>
          </p:cNvSpPr>
          <p:nvPr>
            <p:ph type="title"/>
          </p:nvPr>
        </p:nvSpPr>
        <p:spPr>
          <a:xfrm>
            <a:off x="1015661" y="940308"/>
            <a:ext cx="4381717" cy="1948070"/>
          </a:xfrm>
        </p:spPr>
        <p:txBody>
          <a:bodyPr>
            <a:noAutofit/>
          </a:bodyPr>
          <a:lstStyle/>
          <a:p>
            <a:r>
              <a:rPr lang="zh-CN" altLang="zh-CN" b="1" dirty="0">
                <a:latin typeface="楷体" panose="02010609060101010101" pitchFamily="49" charset="-122"/>
                <a:ea typeface="楷体" panose="02010609060101010101" pitchFamily="49" charset="-122"/>
              </a:rPr>
              <a:t>轨道梁柱</a:t>
            </a:r>
            <a:br>
              <a:rPr lang="en-US" altLang="zh-CN" b="1" dirty="0">
                <a:latin typeface="楷体" panose="02010609060101010101" pitchFamily="49" charset="-122"/>
                <a:ea typeface="楷体" panose="02010609060101010101" pitchFamily="49" charset="-122"/>
              </a:rPr>
            </a:br>
            <a:br>
              <a:rPr lang="zh-CN" altLang="zh-CN" dirty="0">
                <a:latin typeface="楷体" panose="02010609060101010101" pitchFamily="49" charset="-122"/>
                <a:ea typeface="楷体" panose="02010609060101010101" pitchFamily="49" charset="-122"/>
              </a:rPr>
            </a:br>
            <a:br>
              <a:rPr lang="zh-CN" altLang="zh-CN" dirty="0">
                <a:latin typeface="楷体" panose="02010609060101010101" pitchFamily="49" charset="-122"/>
                <a:ea typeface="楷体" panose="02010609060101010101" pitchFamily="49" charset="-122"/>
              </a:rPr>
            </a:br>
            <a:endParaRPr lang="zh-CN" altLang="en-US" dirty="0">
              <a:latin typeface="楷体" panose="02010609060101010101" pitchFamily="49" charset="-122"/>
              <a:ea typeface="楷体" panose="02010609060101010101" pitchFamily="49" charset="-122"/>
            </a:endParaRPr>
          </a:p>
        </p:txBody>
      </p:sp>
      <p:pic>
        <p:nvPicPr>
          <p:cNvPr id="33794" name="Picture 2" descr="170弯道">
            <a:extLst>
              <a:ext uri="{FF2B5EF4-FFF2-40B4-BE49-F238E27FC236}">
                <a16:creationId xmlns:a16="http://schemas.microsoft.com/office/drawing/2014/main" id="{B474FC0D-7128-48C5-A049-541DD007C6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2724" y="2122589"/>
            <a:ext cx="6128922" cy="4262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a:extLst>
              <a:ext uri="{FF2B5EF4-FFF2-40B4-BE49-F238E27FC236}">
                <a16:creationId xmlns:a16="http://schemas.microsoft.com/office/drawing/2014/main" id="{690E1871-3B2B-496F-8FB5-6DE0086A40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1293" y="0"/>
            <a:ext cx="3240707" cy="1219200"/>
          </a:xfrm>
          <a:prstGeom prst="rect">
            <a:avLst/>
          </a:prstGeom>
        </p:spPr>
      </p:pic>
      <p:sp>
        <p:nvSpPr>
          <p:cNvPr id="6" name="矩形 5">
            <a:extLst>
              <a:ext uri="{FF2B5EF4-FFF2-40B4-BE49-F238E27FC236}">
                <a16:creationId xmlns:a16="http://schemas.microsoft.com/office/drawing/2014/main" id="{F6AB0BD2-F7E7-4654-B910-6EC355EF5150}"/>
              </a:ext>
            </a:extLst>
          </p:cNvPr>
          <p:cNvSpPr/>
          <p:nvPr/>
        </p:nvSpPr>
        <p:spPr>
          <a:xfrm>
            <a:off x="1015661" y="2347875"/>
            <a:ext cx="3057247" cy="523220"/>
          </a:xfrm>
          <a:prstGeom prst="rect">
            <a:avLst/>
          </a:prstGeom>
        </p:spPr>
        <p:txBody>
          <a:bodyPr wrap="none">
            <a:spAutoFit/>
          </a:bodyPr>
          <a:lstStyle/>
          <a:p>
            <a:r>
              <a:rPr lang="zh-CN" altLang="zh-CN" sz="2800" dirty="0">
                <a:latin typeface="楷体" panose="02010609060101010101" pitchFamily="49" charset="-122"/>
                <a:ea typeface="楷体" panose="02010609060101010101" pitchFamily="49" charset="-122"/>
              </a:rPr>
              <a:t>轨道支撑柱剖面图</a:t>
            </a:r>
            <a:endParaRPr lang="zh-CN" altLang="en-US" sz="2800" dirty="0"/>
          </a:p>
        </p:txBody>
      </p:sp>
    </p:spTree>
    <p:extLst>
      <p:ext uri="{BB962C8B-B14F-4D97-AF65-F5344CB8AC3E}">
        <p14:creationId xmlns:p14="http://schemas.microsoft.com/office/powerpoint/2010/main" val="1479599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C09A8493-63CC-4B5F-B345-04B800A7FDAD}"/>
              </a:ext>
            </a:extLst>
          </p:cNvPr>
          <p:cNvSpPr>
            <a:spLocks noGrp="1"/>
          </p:cNvSpPr>
          <p:nvPr>
            <p:ph idx="1"/>
          </p:nvPr>
        </p:nvSpPr>
        <p:spPr>
          <a:xfrm>
            <a:off x="4970857" y="1268677"/>
            <a:ext cx="6583018" cy="4930246"/>
          </a:xfrm>
        </p:spPr>
        <p:txBody>
          <a:bodyPr anchor="ctr">
            <a:normAutofit/>
          </a:bodyPr>
          <a:lstStyle/>
          <a:p>
            <a:pPr marL="0" indent="0" algn="just">
              <a:lnSpc>
                <a:spcPct val="100000"/>
              </a:lnSpc>
              <a:spcAft>
                <a:spcPts val="0"/>
              </a:spcAft>
              <a:buNone/>
            </a:pPr>
            <a:r>
              <a:rPr lang="zh-CN" altLang="zh-CN" sz="24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rPr>
              <a:t>是指一种使机车车辆从一股道转入另一股道的线路连接设备。通常在车站、编组站大量铺设。有了道岔，可以充分发挥线路的通过能力。即使是单线铁路，铺设道岔，修筑一段大于列车长度的叉线，就可以对开列车。道岔在铁路线路上起到重要作用。中唐新能源空铁的道岔由平易式道岔和转辙式道岔组成。</a:t>
            </a:r>
            <a:endParaRPr lang="zh-CN" altLang="zh-CN" sz="1800" kern="100" dirty="0">
              <a:latin typeface="Calibri" panose="020F0502020204030204" pitchFamily="34" charset="0"/>
              <a:ea typeface="宋体" panose="02010600030101010101" pitchFamily="2" charset="-122"/>
              <a:cs typeface="Times New Roman" panose="02020603050405020304" pitchFamily="18" charset="0"/>
            </a:endParaRPr>
          </a:p>
          <a:p>
            <a:pPr>
              <a:lnSpc>
                <a:spcPct val="100000"/>
              </a:lnSpc>
            </a:pPr>
            <a:endParaRPr lang="zh-CN" altLang="en-US" sz="2400" dirty="0"/>
          </a:p>
        </p:txBody>
      </p:sp>
      <p:sp>
        <p:nvSpPr>
          <p:cNvPr id="2" name="文本框 1">
            <a:extLst>
              <a:ext uri="{FF2B5EF4-FFF2-40B4-BE49-F238E27FC236}">
                <a16:creationId xmlns:a16="http://schemas.microsoft.com/office/drawing/2014/main" id="{1A0C3A84-097A-423A-A76A-0A46A16221F1}"/>
              </a:ext>
            </a:extLst>
          </p:cNvPr>
          <p:cNvSpPr txBox="1"/>
          <p:nvPr/>
        </p:nvSpPr>
        <p:spPr>
          <a:xfrm>
            <a:off x="1826948" y="2994991"/>
            <a:ext cx="1210588" cy="707886"/>
          </a:xfrm>
          <a:prstGeom prst="rect">
            <a:avLst/>
          </a:prstGeom>
          <a:noFill/>
        </p:spPr>
        <p:txBody>
          <a:bodyPr wrap="none" rtlCol="0">
            <a:spAutoFit/>
          </a:bodyPr>
          <a:lstStyle/>
          <a:p>
            <a:r>
              <a:rPr lang="zh-CN" altLang="en-US" sz="4000" dirty="0"/>
              <a:t>道岔</a:t>
            </a:r>
            <a:endParaRPr lang="zh-CN" altLang="en-US" sz="3200" dirty="0"/>
          </a:p>
        </p:txBody>
      </p:sp>
    </p:spTree>
    <p:extLst>
      <p:ext uri="{BB962C8B-B14F-4D97-AF65-F5344CB8AC3E}">
        <p14:creationId xmlns:p14="http://schemas.microsoft.com/office/powerpoint/2010/main" val="579481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图片包含 轨道, 火车, 户外, 天空&#10;&#10;已生成极高可信度的说明">
            <a:extLst>
              <a:ext uri="{FF2B5EF4-FFF2-40B4-BE49-F238E27FC236}">
                <a16:creationId xmlns:a16="http://schemas.microsoft.com/office/drawing/2014/main" id="{D5B7654B-8C8F-468E-9C5F-2F75781E1D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77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2938253A-EB9E-426A-9773-0DA14F142507}"/>
              </a:ext>
            </a:extLst>
          </p:cNvPr>
          <p:cNvSpPr>
            <a:spLocks noGrp="1"/>
          </p:cNvSpPr>
          <p:nvPr>
            <p:ph type="title"/>
          </p:nvPr>
        </p:nvSpPr>
        <p:spPr>
          <a:xfrm>
            <a:off x="1028700" y="190501"/>
            <a:ext cx="3291509" cy="2486024"/>
          </a:xfrm>
          <a:noFill/>
        </p:spPr>
        <p:txBody>
          <a:bodyPr vert="horz" lIns="91440" tIns="45720" rIns="91440" bIns="45720" rtlCol="0" anchor="ctr">
            <a:normAutofit/>
          </a:bodyPr>
          <a:lstStyle/>
          <a:p>
            <a:pPr algn="ctr"/>
            <a:r>
              <a:rPr lang="zh-CN" altLang="en-US" sz="3600" dirty="0">
                <a:solidFill>
                  <a:schemeClr val="bg1"/>
                </a:solidFill>
              </a:rPr>
              <a:t>普通火车道岔</a:t>
            </a:r>
            <a:br>
              <a:rPr lang="zh-CN" altLang="en-US" sz="3600" dirty="0">
                <a:solidFill>
                  <a:schemeClr val="bg1"/>
                </a:solidFill>
              </a:rPr>
            </a:br>
            <a:endParaRPr lang="en-US" altLang="zh-CN" sz="3600" dirty="0">
              <a:solidFill>
                <a:schemeClr val="bg1"/>
              </a:solidFill>
            </a:endParaRPr>
          </a:p>
        </p:txBody>
      </p:sp>
    </p:spTree>
    <p:extLst>
      <p:ext uri="{BB962C8B-B14F-4D97-AF65-F5344CB8AC3E}">
        <p14:creationId xmlns:p14="http://schemas.microsoft.com/office/powerpoint/2010/main" val="1392344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图片 3" descr="IMG_5654">
            <a:extLst>
              <a:ext uri="{FF2B5EF4-FFF2-40B4-BE49-F238E27FC236}">
                <a16:creationId xmlns:a16="http://schemas.microsoft.com/office/drawing/2014/main" id="{15BF5490-13D4-4648-B57B-1E60B1D54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103" b="9672"/>
          <a:stretch/>
        </p:blipFill>
        <p:spPr bwMode="auto">
          <a:xfrm>
            <a:off x="4532243" y="1510748"/>
            <a:ext cx="7397657" cy="41611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标题 1">
            <a:extLst>
              <a:ext uri="{FF2B5EF4-FFF2-40B4-BE49-F238E27FC236}">
                <a16:creationId xmlns:a16="http://schemas.microsoft.com/office/drawing/2014/main" id="{29A848D8-EEED-4F45-B06F-F578D6723029}"/>
              </a:ext>
            </a:extLst>
          </p:cNvPr>
          <p:cNvSpPr>
            <a:spLocks noGrp="1"/>
          </p:cNvSpPr>
          <p:nvPr>
            <p:ph type="title"/>
          </p:nvPr>
        </p:nvSpPr>
        <p:spPr>
          <a:xfrm>
            <a:off x="677319" y="2777159"/>
            <a:ext cx="3721989" cy="1066800"/>
          </a:xfrm>
          <a:prstGeom prst="rect">
            <a:avLst/>
          </a:prstGeom>
          <a:noFill/>
          <a:ln w="174625" cap="sq" cmpd="thinThick">
            <a:noFill/>
            <a:miter lim="800000"/>
          </a:ln>
        </p:spPr>
        <p:txBody>
          <a:bodyPr vert="horz" lIns="91440" tIns="45720" rIns="91440" bIns="45720" rtlCol="0" anchor="ctr">
            <a:normAutofit/>
          </a:bodyPr>
          <a:lstStyle/>
          <a:p>
            <a:r>
              <a:rPr lang="zh-CN" altLang="en-US" sz="2800" b="1" dirty="0">
                <a:latin typeface="楷体" panose="02010609060101010101" pitchFamily="49" charset="-122"/>
                <a:ea typeface="楷体" panose="02010609060101010101" pitchFamily="49" charset="-122"/>
              </a:rPr>
              <a:t>新能源平移式道岔</a:t>
            </a:r>
            <a:endParaRPr lang="en-US" altLang="zh-CN" sz="2800" b="1"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4022244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IMG_5642">
            <a:extLst>
              <a:ext uri="{FF2B5EF4-FFF2-40B4-BE49-F238E27FC236}">
                <a16:creationId xmlns:a16="http://schemas.microsoft.com/office/drawing/2014/main" id="{373AADFB-51B6-413B-A93A-B7E2658A70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06" b="322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859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C09A8493-63CC-4B5F-B345-04B800A7FDAD}"/>
              </a:ext>
            </a:extLst>
          </p:cNvPr>
          <p:cNvSpPr>
            <a:spLocks noGrp="1"/>
          </p:cNvSpPr>
          <p:nvPr>
            <p:ph idx="1"/>
          </p:nvPr>
        </p:nvSpPr>
        <p:spPr>
          <a:xfrm>
            <a:off x="4976031" y="1334935"/>
            <a:ext cx="6377769" cy="4930246"/>
          </a:xfrm>
        </p:spPr>
        <p:txBody>
          <a:bodyPr anchor="ctr">
            <a:normAutofit/>
          </a:bodyPr>
          <a:lstStyle/>
          <a:p>
            <a:pPr marL="0" lvl="0" indent="0">
              <a:buNone/>
            </a:pPr>
            <a:r>
              <a:rPr lang="zh-CN" altLang="zh-CN" sz="2000" dirty="0"/>
              <a:t>列车厢是在工厂组装好的，每</a:t>
            </a:r>
            <a:r>
              <a:rPr lang="en-US" altLang="zh-CN" sz="2000" dirty="0"/>
              <a:t>2</a:t>
            </a:r>
            <a:r>
              <a:rPr lang="zh-CN" altLang="zh-CN" sz="2000" dirty="0"/>
              <a:t>节或多节作为一个组合，这</a:t>
            </a:r>
            <a:r>
              <a:rPr lang="en-US" altLang="zh-CN" sz="2000" dirty="0"/>
              <a:t>2</a:t>
            </a:r>
            <a:r>
              <a:rPr lang="zh-CN" altLang="zh-CN" sz="2000" dirty="0"/>
              <a:t>节车厢都可相连互通的。中唐空铁的新能源列车车厢尺寸长为</a:t>
            </a:r>
            <a:r>
              <a:rPr lang="en-US" altLang="zh-CN" sz="2000" dirty="0"/>
              <a:t>9.68</a:t>
            </a:r>
            <a:r>
              <a:rPr lang="zh-CN" altLang="zh-CN" sz="2000" dirty="0"/>
              <a:t>米，高</a:t>
            </a:r>
            <a:r>
              <a:rPr lang="en-US" altLang="zh-CN" sz="2000" dirty="0"/>
              <a:t>2.8</a:t>
            </a:r>
            <a:r>
              <a:rPr lang="zh-CN" altLang="zh-CN" sz="2000" dirty="0"/>
              <a:t>米，宽</a:t>
            </a:r>
            <a:r>
              <a:rPr lang="en-US" altLang="zh-CN" sz="2000" dirty="0"/>
              <a:t>2.3</a:t>
            </a:r>
            <a:r>
              <a:rPr lang="zh-CN" altLang="zh-CN" sz="2000" dirty="0"/>
              <a:t>米。高度轻量化设计，采用铝合金骨架加蒙皮的结构，车体重量仅为</a:t>
            </a:r>
            <a:r>
              <a:rPr lang="en-US" altLang="zh-CN" sz="2000" dirty="0"/>
              <a:t>1.8T</a:t>
            </a:r>
            <a:r>
              <a:rPr lang="zh-CN" altLang="zh-CN" sz="2000" dirty="0"/>
              <a:t>左右。列节车重量为</a:t>
            </a:r>
            <a:r>
              <a:rPr lang="en-US" altLang="zh-CN" sz="2000" dirty="0"/>
              <a:t>AWO</a:t>
            </a:r>
            <a:r>
              <a:rPr lang="zh-CN" altLang="zh-CN" sz="2000" dirty="0"/>
              <a:t>状态时，含车体，转向架，电池，总重量</a:t>
            </a:r>
            <a:r>
              <a:rPr lang="en-US" altLang="zh-CN" sz="2000" dirty="0"/>
              <a:t>13.4</a:t>
            </a:r>
            <a:r>
              <a:rPr lang="zh-CN" altLang="zh-CN" sz="2000" dirty="0"/>
              <a:t>吨，每节车厢有</a:t>
            </a:r>
            <a:r>
              <a:rPr lang="en-US" altLang="zh-CN" sz="2000" dirty="0"/>
              <a:t>2</a:t>
            </a:r>
            <a:r>
              <a:rPr lang="zh-CN" altLang="zh-CN" sz="2000" dirty="0"/>
              <a:t>道门。</a:t>
            </a:r>
          </a:p>
          <a:p>
            <a:pPr marL="0" indent="0">
              <a:buNone/>
            </a:pPr>
            <a:r>
              <a:rPr lang="zh-CN" altLang="zh-CN" sz="2000" dirty="0"/>
              <a:t>新能源空铁大多采用</a:t>
            </a:r>
            <a:r>
              <a:rPr lang="en-US" altLang="zh-CN" sz="2000" dirty="0"/>
              <a:t>2</a:t>
            </a:r>
            <a:r>
              <a:rPr lang="zh-CN" altLang="zh-CN" sz="2000" dirty="0"/>
              <a:t>节或</a:t>
            </a:r>
            <a:r>
              <a:rPr lang="en-US" altLang="zh-CN" sz="2000" dirty="0"/>
              <a:t>4</a:t>
            </a:r>
            <a:r>
              <a:rPr lang="zh-CN" altLang="zh-CN" sz="2000" dirty="0"/>
              <a:t>节车厢编组，每节车厢最多运输乘客</a:t>
            </a:r>
            <a:r>
              <a:rPr lang="en-US" altLang="zh-CN" sz="2000" dirty="0"/>
              <a:t>75</a:t>
            </a:r>
            <a:r>
              <a:rPr lang="zh-CN" altLang="zh-CN" sz="2000" dirty="0"/>
              <a:t>人次，如果按</a:t>
            </a:r>
            <a:r>
              <a:rPr lang="en-US" altLang="zh-CN" sz="2000" dirty="0"/>
              <a:t>4</a:t>
            </a:r>
            <a:r>
              <a:rPr lang="zh-CN" altLang="zh-CN" sz="2000" dirty="0"/>
              <a:t>节编组计算，单程载客人数约为</a:t>
            </a:r>
            <a:r>
              <a:rPr lang="en-US" altLang="zh-CN" sz="2000" dirty="0"/>
              <a:t>300</a:t>
            </a:r>
            <a:r>
              <a:rPr lang="zh-CN" altLang="zh-CN" sz="2000" dirty="0"/>
              <a:t>人。列车运行实际时速可达</a:t>
            </a:r>
            <a:r>
              <a:rPr lang="en-US" altLang="zh-CN" sz="2000" dirty="0"/>
              <a:t>80</a:t>
            </a:r>
            <a:r>
              <a:rPr lang="zh-CN" altLang="zh-CN" sz="2000" dirty="0"/>
              <a:t>公里，常规的运行状态下，每小时的单向客流运量在</a:t>
            </a:r>
            <a:r>
              <a:rPr lang="en-US" altLang="zh-CN" sz="2000" dirty="0"/>
              <a:t>1.5</a:t>
            </a:r>
            <a:r>
              <a:rPr lang="zh-CN" altLang="zh-CN" sz="2000" dirty="0"/>
              <a:t>～</a:t>
            </a:r>
            <a:r>
              <a:rPr lang="en-US" altLang="zh-CN" sz="2000" dirty="0"/>
              <a:t>2</a:t>
            </a:r>
            <a:r>
              <a:rPr lang="zh-CN" altLang="zh-CN" sz="2000" dirty="0"/>
              <a:t>万人次，运载能力与地面轻轨相当，运载流量可观。</a:t>
            </a:r>
          </a:p>
          <a:p>
            <a:endParaRPr lang="zh-CN" altLang="zh-CN" sz="2000" dirty="0"/>
          </a:p>
          <a:p>
            <a:endParaRPr lang="zh-CN" altLang="en-US" sz="2000" dirty="0"/>
          </a:p>
        </p:txBody>
      </p:sp>
      <p:sp>
        <p:nvSpPr>
          <p:cNvPr id="4" name="文本框 3">
            <a:extLst>
              <a:ext uri="{FF2B5EF4-FFF2-40B4-BE49-F238E27FC236}">
                <a16:creationId xmlns:a16="http://schemas.microsoft.com/office/drawing/2014/main" id="{E3D6D0F4-41DB-4133-91F8-894014ADE4EF}"/>
              </a:ext>
            </a:extLst>
          </p:cNvPr>
          <p:cNvSpPr txBox="1"/>
          <p:nvPr/>
        </p:nvSpPr>
        <p:spPr>
          <a:xfrm>
            <a:off x="1773065" y="2968487"/>
            <a:ext cx="1107996" cy="646331"/>
          </a:xfrm>
          <a:prstGeom prst="rect">
            <a:avLst/>
          </a:prstGeom>
          <a:noFill/>
        </p:spPr>
        <p:txBody>
          <a:bodyPr wrap="none" rtlCol="0">
            <a:spAutoFit/>
          </a:bodyPr>
          <a:lstStyle/>
          <a:p>
            <a:r>
              <a:rPr lang="zh-CN" altLang="en-US" sz="3600" dirty="0"/>
              <a:t>车厢</a:t>
            </a:r>
          </a:p>
        </p:txBody>
      </p:sp>
    </p:spTree>
    <p:extLst>
      <p:ext uri="{BB962C8B-B14F-4D97-AF65-F5344CB8AC3E}">
        <p14:creationId xmlns:p14="http://schemas.microsoft.com/office/powerpoint/2010/main" val="1721975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图片 6" descr="IMG_5084">
            <a:extLst>
              <a:ext uri="{FF2B5EF4-FFF2-40B4-BE49-F238E27FC236}">
                <a16:creationId xmlns:a16="http://schemas.microsoft.com/office/drawing/2014/main" id="{2AE48D68-1D81-426B-9DA7-1B1316BB4A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8034" y="1650366"/>
            <a:ext cx="5112595" cy="341265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4">
            <a:extLst>
              <a:ext uri="{FF2B5EF4-FFF2-40B4-BE49-F238E27FC236}">
                <a16:creationId xmlns:a16="http://schemas.microsoft.com/office/drawing/2014/main" id="{1206ABA8-38C8-4CF3-8178-9D1474934F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1" y="3675035"/>
            <a:ext cx="5426764" cy="267268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3">
            <a:extLst>
              <a:ext uri="{FF2B5EF4-FFF2-40B4-BE49-F238E27FC236}">
                <a16:creationId xmlns:a16="http://schemas.microsoft.com/office/drawing/2014/main" id="{D92F8A79-428C-4D97-98EB-BC50018FEA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2" y="404061"/>
            <a:ext cx="5426764" cy="27405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595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C09A8493-63CC-4B5F-B345-04B800A7FDAD}"/>
              </a:ext>
            </a:extLst>
          </p:cNvPr>
          <p:cNvSpPr>
            <a:spLocks noGrp="1"/>
          </p:cNvSpPr>
          <p:nvPr>
            <p:ph idx="1"/>
          </p:nvPr>
        </p:nvSpPr>
        <p:spPr>
          <a:xfrm>
            <a:off x="4976031" y="963877"/>
            <a:ext cx="6377769" cy="4930246"/>
          </a:xfrm>
        </p:spPr>
        <p:txBody>
          <a:bodyPr anchor="ctr">
            <a:normAutofit/>
          </a:bodyPr>
          <a:lstStyle/>
          <a:p>
            <a:pPr marL="0" indent="0">
              <a:buNone/>
            </a:pPr>
            <a:endParaRPr lang="en-US" altLang="zh-CN" sz="2400" dirty="0">
              <a:latin typeface="楷体" panose="02010609060101010101" pitchFamily="49" charset="-122"/>
              <a:ea typeface="楷体" panose="02010609060101010101" pitchFamily="49" charset="-122"/>
            </a:endParaRPr>
          </a:p>
          <a:p>
            <a:pPr marL="0" indent="0">
              <a:buNone/>
            </a:pPr>
            <a:r>
              <a:rPr lang="zh-CN" altLang="zh-CN" sz="2400" dirty="0">
                <a:latin typeface="楷体" panose="02010609060101010101" pitchFamily="49" charset="-122"/>
                <a:ea typeface="楷体" panose="02010609060101010101" pitchFamily="49" charset="-122"/>
              </a:rPr>
              <a:t>是保证列车运行安全，高效、平稳，实现行车指挥和列车运行现代化，提高运输效率的关键系统设备。包括列车监控系统、列车控制系统、列车保护系统。其中监控系统主要是负责监控列车运行状态、车速、轨道占用等情况；控制系统是利用监控系统产生的各种信号来实施列车运营行驶；保护系统在列车运行中出现超速、距离过近等异常状态时，对列车实行紧急制动，保护列车全程安全运行。</a:t>
            </a:r>
          </a:p>
          <a:p>
            <a:endParaRPr lang="zh-CN" altLang="en-US" sz="2400" dirty="0">
              <a:latin typeface="楷体" panose="02010609060101010101" pitchFamily="49" charset="-122"/>
              <a:ea typeface="楷体" panose="02010609060101010101" pitchFamily="49" charset="-122"/>
            </a:endParaRPr>
          </a:p>
        </p:txBody>
      </p:sp>
      <p:sp>
        <p:nvSpPr>
          <p:cNvPr id="4" name="文本框 3">
            <a:extLst>
              <a:ext uri="{FF2B5EF4-FFF2-40B4-BE49-F238E27FC236}">
                <a16:creationId xmlns:a16="http://schemas.microsoft.com/office/drawing/2014/main" id="{E3D6D0F4-41DB-4133-91F8-894014ADE4EF}"/>
              </a:ext>
            </a:extLst>
          </p:cNvPr>
          <p:cNvSpPr txBox="1"/>
          <p:nvPr/>
        </p:nvSpPr>
        <p:spPr>
          <a:xfrm>
            <a:off x="1044194" y="2968487"/>
            <a:ext cx="2954655" cy="646331"/>
          </a:xfrm>
          <a:prstGeom prst="rect">
            <a:avLst/>
          </a:prstGeom>
          <a:noFill/>
        </p:spPr>
        <p:txBody>
          <a:bodyPr wrap="none" rtlCol="0">
            <a:spAutoFit/>
          </a:bodyPr>
          <a:lstStyle/>
          <a:p>
            <a:r>
              <a:rPr lang="zh-CN" altLang="en-US" sz="3600" dirty="0"/>
              <a:t>信号控制系统</a:t>
            </a:r>
          </a:p>
        </p:txBody>
      </p:sp>
    </p:spTree>
    <p:extLst>
      <p:ext uri="{BB962C8B-B14F-4D97-AF65-F5344CB8AC3E}">
        <p14:creationId xmlns:p14="http://schemas.microsoft.com/office/powerpoint/2010/main" val="4137077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a:extLst>
              <a:ext uri="{FF2B5EF4-FFF2-40B4-BE49-F238E27FC236}">
                <a16:creationId xmlns:a16="http://schemas.microsoft.com/office/drawing/2014/main" id="{8AFE674C-34B9-4071-A049-E6D8AFEA73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43" r="9781"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5115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descr="IMG_2572">
            <a:extLst>
              <a:ext uri="{FF2B5EF4-FFF2-40B4-BE49-F238E27FC236}">
                <a16:creationId xmlns:a16="http://schemas.microsoft.com/office/drawing/2014/main" id="{341E8DF0-27D2-4945-8687-A98529DDF6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253817" y="1661889"/>
            <a:ext cx="5294715" cy="353422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8" name="Picture 2" descr="图片包含 室内, 餐桌, 就坐, 墙壁&#10;&#10;已生成高可信度的说明">
            <a:extLst>
              <a:ext uri="{FF2B5EF4-FFF2-40B4-BE49-F238E27FC236}">
                <a16:creationId xmlns:a16="http://schemas.microsoft.com/office/drawing/2014/main" id="{FC0470B8-1FEF-42CE-A73B-74A5B6FBBA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43467" y="1972952"/>
            <a:ext cx="5294716" cy="29120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277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C09A8493-63CC-4B5F-B345-04B800A7FDAD}"/>
              </a:ext>
            </a:extLst>
          </p:cNvPr>
          <p:cNvSpPr>
            <a:spLocks noGrp="1"/>
          </p:cNvSpPr>
          <p:nvPr>
            <p:ph idx="1"/>
          </p:nvPr>
        </p:nvSpPr>
        <p:spPr>
          <a:xfrm>
            <a:off x="4976031" y="963877"/>
            <a:ext cx="6377769" cy="4930246"/>
          </a:xfrm>
        </p:spPr>
        <p:txBody>
          <a:bodyPr anchor="ctr">
            <a:normAutofit/>
          </a:bodyPr>
          <a:lstStyle/>
          <a:p>
            <a:pPr marL="0" indent="0">
              <a:buNone/>
            </a:pP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车站构成要素：站台，售检票系统，乘客隔离系统，客流量控制系统，信号系统区域控制，无障碍通过系统。</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车站尺寸：</a:t>
            </a:r>
            <a:r>
              <a:rPr lang="en-US" altLang="zh-CN" sz="2400" dirty="0">
                <a:latin typeface="楷体" panose="02010609060101010101" pitchFamily="49" charset="-122"/>
                <a:ea typeface="楷体" panose="02010609060101010101" pitchFamily="49" charset="-122"/>
              </a:rPr>
              <a:t>28mx5mx5m</a:t>
            </a:r>
            <a:br>
              <a:rPr lang="en-US" altLang="zh-CN" sz="2400" dirty="0">
                <a:latin typeface="楷体" panose="02010609060101010101" pitchFamily="49" charset="-122"/>
                <a:ea typeface="楷体" panose="02010609060101010101" pitchFamily="49" charset="-122"/>
              </a:rPr>
            </a:br>
            <a:endParaRPr lang="zh-CN" altLang="en-US" sz="2400" dirty="0">
              <a:latin typeface="楷体" panose="02010609060101010101" pitchFamily="49" charset="-122"/>
              <a:ea typeface="楷体" panose="02010609060101010101" pitchFamily="49" charset="-122"/>
            </a:endParaRPr>
          </a:p>
        </p:txBody>
      </p:sp>
      <p:sp>
        <p:nvSpPr>
          <p:cNvPr id="4" name="文本框 3">
            <a:extLst>
              <a:ext uri="{FF2B5EF4-FFF2-40B4-BE49-F238E27FC236}">
                <a16:creationId xmlns:a16="http://schemas.microsoft.com/office/drawing/2014/main" id="{E3D6D0F4-41DB-4133-91F8-894014ADE4EF}"/>
              </a:ext>
            </a:extLst>
          </p:cNvPr>
          <p:cNvSpPr txBox="1"/>
          <p:nvPr/>
        </p:nvSpPr>
        <p:spPr>
          <a:xfrm>
            <a:off x="1932093" y="2968487"/>
            <a:ext cx="1107996" cy="646331"/>
          </a:xfrm>
          <a:prstGeom prst="rect">
            <a:avLst/>
          </a:prstGeom>
          <a:noFill/>
        </p:spPr>
        <p:txBody>
          <a:bodyPr wrap="none" rtlCol="0">
            <a:spAutoFit/>
          </a:bodyPr>
          <a:lstStyle/>
          <a:p>
            <a:r>
              <a:rPr lang="zh-CN" altLang="en-US" sz="3600" dirty="0"/>
              <a:t>车站</a:t>
            </a:r>
          </a:p>
        </p:txBody>
      </p:sp>
    </p:spTree>
    <p:extLst>
      <p:ext uri="{BB962C8B-B14F-4D97-AF65-F5344CB8AC3E}">
        <p14:creationId xmlns:p14="http://schemas.microsoft.com/office/powerpoint/2010/main" val="1144041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空铁车站">
            <a:extLst>
              <a:ext uri="{FF2B5EF4-FFF2-40B4-BE49-F238E27FC236}">
                <a16:creationId xmlns:a16="http://schemas.microsoft.com/office/drawing/2014/main" id="{9D3D36F8-F4C2-4F1F-85C6-575BDB8C3C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112" y="959181"/>
            <a:ext cx="3938445" cy="52512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3" descr="_MG_2434">
            <a:extLst>
              <a:ext uri="{FF2B5EF4-FFF2-40B4-BE49-F238E27FC236}">
                <a16:creationId xmlns:a16="http://schemas.microsoft.com/office/drawing/2014/main" id="{6224A141-78D0-4E86-83A1-805503BCD1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4016" y="1470991"/>
            <a:ext cx="6005132" cy="39347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990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图片包含 建筑物, 室内&#10;&#10;已生成极高可信度的说明">
            <a:extLst>
              <a:ext uri="{FF2B5EF4-FFF2-40B4-BE49-F238E27FC236}">
                <a16:creationId xmlns:a16="http://schemas.microsoft.com/office/drawing/2014/main" id="{174D61F4-5489-46DD-94E4-BCA5B77210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77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BE1C3790-2090-42FC-9894-8349358FB9EC}"/>
              </a:ext>
            </a:extLst>
          </p:cNvPr>
          <p:cNvSpPr>
            <a:spLocks noGrp="1"/>
          </p:cNvSpPr>
          <p:nvPr>
            <p:ph type="title"/>
          </p:nvPr>
        </p:nvSpPr>
        <p:spPr>
          <a:xfrm>
            <a:off x="640080" y="640080"/>
            <a:ext cx="2752354" cy="2709275"/>
          </a:xfrm>
          <a:prstGeom prst="ellipse">
            <a:avLst/>
          </a:prstGeom>
          <a:solidFill>
            <a:schemeClr val="bg1"/>
          </a:solidFill>
          <a:ln w="174625" cmpd="thinThick">
            <a:solidFill>
              <a:schemeClr val="bg1"/>
            </a:solidFill>
          </a:ln>
        </p:spPr>
        <p:txBody>
          <a:bodyPr vert="horz" lIns="91440" tIns="45720" rIns="91440" bIns="45720" rtlCol="0" anchor="ctr">
            <a:normAutofit/>
          </a:bodyPr>
          <a:lstStyle/>
          <a:p>
            <a:pPr algn="ctr"/>
            <a:r>
              <a:rPr lang="zh-CN" altLang="en-US" sz="2800">
                <a:solidFill>
                  <a:schemeClr val="tx1">
                    <a:lumMod val="85000"/>
                    <a:lumOff val="15000"/>
                  </a:schemeClr>
                </a:solidFill>
              </a:rPr>
              <a:t>车站上下楼梯通道</a:t>
            </a:r>
            <a:br>
              <a:rPr lang="zh-CN" altLang="en-US" sz="2800">
                <a:solidFill>
                  <a:schemeClr val="tx1">
                    <a:lumMod val="85000"/>
                    <a:lumOff val="15000"/>
                  </a:schemeClr>
                </a:solidFill>
              </a:rPr>
            </a:br>
            <a:endParaRPr lang="en-US" altLang="zh-CN" sz="2800">
              <a:solidFill>
                <a:schemeClr val="tx1">
                  <a:lumMod val="85000"/>
                  <a:lumOff val="15000"/>
                </a:schemeClr>
              </a:solidFill>
            </a:endParaRPr>
          </a:p>
        </p:txBody>
      </p:sp>
    </p:spTree>
    <p:extLst>
      <p:ext uri="{BB962C8B-B14F-4D97-AF65-F5344CB8AC3E}">
        <p14:creationId xmlns:p14="http://schemas.microsoft.com/office/powerpoint/2010/main" val="492685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26" name="Rectangle 2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5" name="图片 4">
            <a:extLst>
              <a:ext uri="{FF2B5EF4-FFF2-40B4-BE49-F238E27FC236}">
                <a16:creationId xmlns:a16="http://schemas.microsoft.com/office/drawing/2014/main" id="{9BEDE7C3-81E6-40C5-89BF-A2D3425333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9721" y="640080"/>
            <a:ext cx="3152027" cy="5578816"/>
          </a:xfrm>
          <a:prstGeom prst="rect">
            <a:avLst/>
          </a:prstGeom>
        </p:spPr>
      </p:pic>
      <p:sp>
        <p:nvSpPr>
          <p:cNvPr id="2" name="标题 1">
            <a:extLst>
              <a:ext uri="{FF2B5EF4-FFF2-40B4-BE49-F238E27FC236}">
                <a16:creationId xmlns:a16="http://schemas.microsoft.com/office/drawing/2014/main" id="{861F52E6-E4D2-4425-B483-2745852089DA}"/>
              </a:ext>
            </a:extLst>
          </p:cNvPr>
          <p:cNvSpPr>
            <a:spLocks noGrp="1"/>
          </p:cNvSpPr>
          <p:nvPr>
            <p:ph type="title"/>
          </p:nvPr>
        </p:nvSpPr>
        <p:spPr>
          <a:xfrm>
            <a:off x="-349397" y="1468723"/>
            <a:ext cx="4208656" cy="3034857"/>
          </a:xfrm>
        </p:spPr>
        <p:txBody>
          <a:bodyPr vert="horz" lIns="91440" tIns="45720" rIns="91440" bIns="45720" rtlCol="0" anchor="b">
            <a:normAutofit/>
          </a:bodyPr>
          <a:lstStyle/>
          <a:p>
            <a:pPr algn="r"/>
            <a:r>
              <a:rPr lang="zh-CN" altLang="en-US" sz="5400" dirty="0">
                <a:solidFill>
                  <a:srgbClr val="FFFFFF"/>
                </a:solidFill>
              </a:rPr>
              <a:t>充电桩</a:t>
            </a:r>
            <a:br>
              <a:rPr lang="zh-CN" altLang="en-US" sz="5400" dirty="0">
                <a:solidFill>
                  <a:srgbClr val="FFFFFF"/>
                </a:solidFill>
              </a:rPr>
            </a:br>
            <a:endParaRPr lang="en-US" altLang="zh-CN" sz="5400" dirty="0">
              <a:solidFill>
                <a:srgbClr val="FFFFFF"/>
              </a:solidFill>
            </a:endParaRPr>
          </a:p>
        </p:txBody>
      </p:sp>
    </p:spTree>
    <p:extLst>
      <p:ext uri="{BB962C8B-B14F-4D97-AF65-F5344CB8AC3E}">
        <p14:creationId xmlns:p14="http://schemas.microsoft.com/office/powerpoint/2010/main" val="18781026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8" name="Rectangle 4404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44040" name="Rectangle 7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042" name="Straight Connector 7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043" name="Straight Connector 7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4036" name="Picture 4" descr="_MG_5816">
            <a:extLst>
              <a:ext uri="{FF2B5EF4-FFF2-40B4-BE49-F238E27FC236}">
                <a16:creationId xmlns:a16="http://schemas.microsoft.com/office/drawing/2014/main" id="{A215BF3D-CAE7-4AE5-BA9F-C4E478ACAA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3787" y="307731"/>
            <a:ext cx="2668422" cy="3997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3" descr="_MG_5820">
            <a:extLst>
              <a:ext uri="{FF2B5EF4-FFF2-40B4-BE49-F238E27FC236}">
                <a16:creationId xmlns:a16="http://schemas.microsoft.com/office/drawing/2014/main" id="{A7AC8319-EC29-40A0-BC65-86EF6FFCEC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6043" y="485637"/>
            <a:ext cx="5455917" cy="36418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a:extLst>
              <a:ext uri="{FF2B5EF4-FFF2-40B4-BE49-F238E27FC236}">
                <a16:creationId xmlns:a16="http://schemas.microsoft.com/office/drawing/2014/main" id="{9D158A52-8636-4CCF-BF98-14215A6FAB15}"/>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defTabSz="914400">
              <a:lnSpc>
                <a:spcPct val="90000"/>
              </a:lnSpc>
              <a:spcBef>
                <a:spcPct val="0"/>
              </a:spcBef>
            </a:pPr>
            <a:r>
              <a:rPr lang="zh-CN" altLang="en-US" sz="5400">
                <a:solidFill>
                  <a:schemeClr val="bg1"/>
                </a:solidFill>
                <a:latin typeface="+mj-lt"/>
                <a:ea typeface="+mj-ea"/>
                <a:cs typeface="+mj-cs"/>
              </a:rPr>
              <a:t>静调库</a:t>
            </a:r>
          </a:p>
        </p:txBody>
      </p:sp>
    </p:spTree>
    <p:extLst>
      <p:ext uri="{BB962C8B-B14F-4D97-AF65-F5344CB8AC3E}">
        <p14:creationId xmlns:p14="http://schemas.microsoft.com/office/powerpoint/2010/main" val="3337511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105" name="Rectangle 4508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tx1"/>
          </a:solidFill>
          <a:effectLst/>
        </p:spPr>
      </p:sp>
      <p:sp>
        <p:nvSpPr>
          <p:cNvPr id="45106" name="Rectangle 9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07" name="Rectangle 10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108" name="Straight Connector 103"/>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5994CF13-8AFC-4E55-93A9-1D2A370E6B0B}"/>
              </a:ext>
            </a:extLst>
          </p:cNvPr>
          <p:cNvSpPr>
            <a:spLocks noGrp="1"/>
          </p:cNvSpPr>
          <p:nvPr>
            <p:ph type="title"/>
          </p:nvPr>
        </p:nvSpPr>
        <p:spPr>
          <a:xfrm>
            <a:off x="1550509" y="2527091"/>
            <a:ext cx="9144000" cy="2840037"/>
          </a:xfrm>
        </p:spPr>
        <p:txBody>
          <a:bodyPr vert="horz" lIns="91440" tIns="45720" rIns="91440" bIns="45720" rtlCol="0" anchor="b">
            <a:normAutofit/>
          </a:bodyPr>
          <a:lstStyle/>
          <a:p>
            <a:pPr algn="ctr"/>
            <a:r>
              <a:rPr lang="zh-CN" altLang="en-US" sz="5800" dirty="0"/>
              <a:t>逃生系统</a:t>
            </a:r>
            <a:br>
              <a:rPr lang="zh-CN" altLang="en-US" sz="5800" dirty="0"/>
            </a:br>
            <a:br>
              <a:rPr lang="zh-CN" altLang="en-US" sz="5800" dirty="0"/>
            </a:br>
            <a:endParaRPr lang="en-US" altLang="zh-CN" sz="5800" dirty="0"/>
          </a:p>
        </p:txBody>
      </p:sp>
    </p:spTree>
    <p:extLst>
      <p:ext uri="{BB962C8B-B14F-4D97-AF65-F5344CB8AC3E}">
        <p14:creationId xmlns:p14="http://schemas.microsoft.com/office/powerpoint/2010/main" val="4145787804"/>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1" name="Rectangle 471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73"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FCC3926E-4A0F-42E6-8E3C-05462614BA35}"/>
              </a:ext>
            </a:extLst>
          </p:cNvPr>
          <p:cNvSpPr>
            <a:spLocks noGrp="1"/>
          </p:cNvSpPr>
          <p:nvPr>
            <p:ph type="title"/>
          </p:nvPr>
        </p:nvSpPr>
        <p:spPr>
          <a:xfrm>
            <a:off x="655721" y="1427018"/>
            <a:ext cx="3657600" cy="2887579"/>
          </a:xfrm>
        </p:spPr>
        <p:txBody>
          <a:bodyPr vert="horz" lIns="91440" tIns="45720" rIns="91440" bIns="45720" rtlCol="0" anchor="b">
            <a:normAutofit/>
          </a:bodyPr>
          <a:lstStyle/>
          <a:p>
            <a:pPr algn="ctr"/>
            <a:r>
              <a:rPr lang="en-US" altLang="zh-CN" sz="4000" dirty="0">
                <a:solidFill>
                  <a:schemeClr val="bg1"/>
                </a:solidFill>
              </a:rPr>
              <a:t>  (1)</a:t>
            </a:r>
            <a:r>
              <a:rPr lang="zh-CN" altLang="en-US" sz="4000" dirty="0">
                <a:solidFill>
                  <a:schemeClr val="bg1"/>
                </a:solidFill>
              </a:rPr>
              <a:t>列车自备</a:t>
            </a:r>
            <a:br>
              <a:rPr lang="en-US" altLang="zh-CN" sz="4000" dirty="0">
                <a:solidFill>
                  <a:schemeClr val="bg1"/>
                </a:solidFill>
              </a:rPr>
            </a:br>
            <a:r>
              <a:rPr lang="zh-CN" altLang="en-US" sz="4000" dirty="0">
                <a:solidFill>
                  <a:schemeClr val="bg1"/>
                </a:solidFill>
              </a:rPr>
              <a:t>逃生通道</a:t>
            </a:r>
            <a:br>
              <a:rPr lang="zh-CN" altLang="en-US" sz="4000" dirty="0">
                <a:solidFill>
                  <a:schemeClr val="bg1"/>
                </a:solidFill>
              </a:rPr>
            </a:br>
            <a:endParaRPr lang="en-US" altLang="zh-CN" sz="4000" dirty="0">
              <a:solidFill>
                <a:schemeClr val="bg1"/>
              </a:solidFill>
            </a:endParaRPr>
          </a:p>
        </p:txBody>
      </p:sp>
      <p:pic>
        <p:nvPicPr>
          <p:cNvPr id="47107" name="Picture 3" descr="_MG_5793">
            <a:extLst>
              <a:ext uri="{FF2B5EF4-FFF2-40B4-BE49-F238E27FC236}">
                <a16:creationId xmlns:a16="http://schemas.microsoft.com/office/drawing/2014/main" id="{31FA26CC-CA1C-4804-9D03-72C81BA6CD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6079" y="1187584"/>
            <a:ext cx="6431476" cy="4298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5897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1" name="Rectangle 471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47106" name="Picture 2" descr="[NX]WPY37)Z8GWW%YPB$W19">
            <a:extLst>
              <a:ext uri="{FF2B5EF4-FFF2-40B4-BE49-F238E27FC236}">
                <a16:creationId xmlns:a16="http://schemas.microsoft.com/office/drawing/2014/main" id="{4DECD893-34B7-4897-AF81-B514E196E6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822" y="1196574"/>
            <a:ext cx="6553545" cy="44727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FCC3926E-4A0F-42E6-8E3C-05462614BA35}"/>
              </a:ext>
            </a:extLst>
          </p:cNvPr>
          <p:cNvSpPr>
            <a:spLocks noGrp="1"/>
          </p:cNvSpPr>
          <p:nvPr>
            <p:ph type="title"/>
          </p:nvPr>
        </p:nvSpPr>
        <p:spPr>
          <a:xfrm>
            <a:off x="655721" y="1479885"/>
            <a:ext cx="3657600" cy="2887579"/>
          </a:xfrm>
        </p:spPr>
        <p:txBody>
          <a:bodyPr vert="horz" lIns="91440" tIns="45720" rIns="91440" bIns="45720" rtlCol="0" anchor="b">
            <a:normAutofit/>
          </a:bodyPr>
          <a:lstStyle/>
          <a:p>
            <a:pPr algn="ctr"/>
            <a:r>
              <a:rPr lang="en-US" altLang="zh-CN" sz="4000" dirty="0">
                <a:solidFill>
                  <a:schemeClr val="bg1"/>
                </a:solidFill>
              </a:rPr>
              <a:t>⑵</a:t>
            </a:r>
            <a:r>
              <a:rPr lang="zh-CN" altLang="en-US" sz="4000" dirty="0">
                <a:solidFill>
                  <a:schemeClr val="bg1"/>
                </a:solidFill>
              </a:rPr>
              <a:t>救援列车推送救援方案</a:t>
            </a:r>
            <a:br>
              <a:rPr lang="zh-CN" altLang="en-US" sz="4000" dirty="0">
                <a:solidFill>
                  <a:schemeClr val="bg1"/>
                </a:solidFill>
              </a:rPr>
            </a:br>
            <a:endParaRPr lang="en-US" altLang="zh-CN" sz="4000" dirty="0">
              <a:solidFill>
                <a:schemeClr val="bg1"/>
              </a:solidFill>
            </a:endParaRPr>
          </a:p>
        </p:txBody>
      </p:sp>
    </p:spTree>
    <p:extLst>
      <p:ext uri="{BB962C8B-B14F-4D97-AF65-F5344CB8AC3E}">
        <p14:creationId xmlns:p14="http://schemas.microsoft.com/office/powerpoint/2010/main" val="844067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1" name="Rectangle 471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73"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FCC3926E-4A0F-42E6-8E3C-05462614BA35}"/>
              </a:ext>
            </a:extLst>
          </p:cNvPr>
          <p:cNvSpPr>
            <a:spLocks noGrp="1"/>
          </p:cNvSpPr>
          <p:nvPr>
            <p:ph type="title"/>
          </p:nvPr>
        </p:nvSpPr>
        <p:spPr>
          <a:xfrm>
            <a:off x="674237" y="1485547"/>
            <a:ext cx="3657600" cy="2887579"/>
          </a:xfrm>
        </p:spPr>
        <p:txBody>
          <a:bodyPr vert="horz" lIns="91440" tIns="45720" rIns="91440" bIns="45720" rtlCol="0" anchor="b">
            <a:normAutofit/>
          </a:bodyPr>
          <a:lstStyle/>
          <a:p>
            <a:pPr algn="ctr"/>
            <a:r>
              <a:rPr lang="zh-CN" altLang="zh-CN" sz="4000" dirty="0">
                <a:solidFill>
                  <a:schemeClr val="bg1"/>
                </a:solidFill>
              </a:rPr>
              <a:t> ⑶救援列车端门救援方案</a:t>
            </a:r>
            <a:br>
              <a:rPr lang="zh-CN" altLang="en-US" sz="4000" dirty="0">
                <a:solidFill>
                  <a:schemeClr val="bg1"/>
                </a:solidFill>
              </a:rPr>
            </a:br>
            <a:endParaRPr lang="en-US" altLang="zh-CN" sz="4000" dirty="0">
              <a:solidFill>
                <a:schemeClr val="bg1"/>
              </a:solidFill>
            </a:endParaRPr>
          </a:p>
        </p:txBody>
      </p:sp>
      <p:pic>
        <p:nvPicPr>
          <p:cNvPr id="7" name="Picture 2">
            <a:extLst>
              <a:ext uri="{FF2B5EF4-FFF2-40B4-BE49-F238E27FC236}">
                <a16:creationId xmlns:a16="http://schemas.microsoft.com/office/drawing/2014/main" id="{0025B415-86C6-48C6-B98A-34FD98FC5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075" y="1093932"/>
            <a:ext cx="6682342" cy="473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360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1" name="Rectangle 471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73"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FCC3926E-4A0F-42E6-8E3C-05462614BA35}"/>
              </a:ext>
            </a:extLst>
          </p:cNvPr>
          <p:cNvSpPr>
            <a:spLocks noGrp="1"/>
          </p:cNvSpPr>
          <p:nvPr>
            <p:ph type="title"/>
          </p:nvPr>
        </p:nvSpPr>
        <p:spPr>
          <a:xfrm>
            <a:off x="674237" y="1485553"/>
            <a:ext cx="3657600" cy="2887579"/>
          </a:xfrm>
        </p:spPr>
        <p:txBody>
          <a:bodyPr vert="horz" lIns="91440" tIns="45720" rIns="91440" bIns="45720" rtlCol="0" anchor="b">
            <a:normAutofit/>
          </a:bodyPr>
          <a:lstStyle/>
          <a:p>
            <a:pPr algn="ctr"/>
            <a:r>
              <a:rPr lang="en-US" altLang="zh-CN" sz="4000" dirty="0">
                <a:solidFill>
                  <a:schemeClr val="bg1"/>
                </a:solidFill>
              </a:rPr>
              <a:t>(4)</a:t>
            </a:r>
            <a:r>
              <a:rPr lang="zh-CN" altLang="en-US" sz="4000" dirty="0">
                <a:solidFill>
                  <a:schemeClr val="bg1"/>
                </a:solidFill>
              </a:rPr>
              <a:t>地面横向</a:t>
            </a:r>
            <a:br>
              <a:rPr lang="en-US" altLang="zh-CN" sz="4000" dirty="0">
                <a:solidFill>
                  <a:schemeClr val="bg1"/>
                </a:solidFill>
              </a:rPr>
            </a:br>
            <a:r>
              <a:rPr lang="zh-CN" altLang="en-US" sz="4000" dirty="0">
                <a:solidFill>
                  <a:schemeClr val="bg1"/>
                </a:solidFill>
              </a:rPr>
              <a:t>救援方案</a:t>
            </a:r>
            <a:br>
              <a:rPr lang="zh-CN" altLang="en-US" sz="4000" dirty="0">
                <a:solidFill>
                  <a:schemeClr val="bg1"/>
                </a:solidFill>
              </a:rPr>
            </a:br>
            <a:endParaRPr lang="en-US" altLang="zh-CN" sz="4000" dirty="0">
              <a:solidFill>
                <a:schemeClr val="bg1"/>
              </a:solidFill>
            </a:endParaRPr>
          </a:p>
        </p:txBody>
      </p:sp>
      <p:pic>
        <p:nvPicPr>
          <p:cNvPr id="7" name="Picture 2">
            <a:extLst>
              <a:ext uri="{FF2B5EF4-FFF2-40B4-BE49-F238E27FC236}">
                <a16:creationId xmlns:a16="http://schemas.microsoft.com/office/drawing/2014/main" id="{0025B415-86C6-48C6-B98A-34FD98FC5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075" y="1093932"/>
            <a:ext cx="6682342" cy="473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463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797" y="1690688"/>
            <a:ext cx="8711202" cy="5167312"/>
          </a:xfrm>
          <a:custGeom>
            <a:avLst/>
            <a:gdLst>
              <a:gd name="connsiteX0" fmla="*/ 0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0 w 8711202"/>
              <a:gd name="connsiteY7"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1202" h="5167312">
                <a:moveTo>
                  <a:pt x="0" y="0"/>
                </a:moveTo>
                <a:lnTo>
                  <a:pt x="7243482" y="0"/>
                </a:lnTo>
                <a:lnTo>
                  <a:pt x="8711202" y="0"/>
                </a:lnTo>
                <a:lnTo>
                  <a:pt x="8711202" y="5167312"/>
                </a:lnTo>
                <a:lnTo>
                  <a:pt x="7243482" y="5167312"/>
                </a:lnTo>
                <a:lnTo>
                  <a:pt x="221324" y="5167312"/>
                </a:lnTo>
                <a:lnTo>
                  <a:pt x="2615203" y="952"/>
                </a:lnTo>
                <a:lnTo>
                  <a:pt x="0" y="95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5931454" cy="5166360"/>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2" descr="未标题-2">
            <a:extLst>
              <a:ext uri="{FF2B5EF4-FFF2-40B4-BE49-F238E27FC236}">
                <a16:creationId xmlns:a16="http://schemas.microsoft.com/office/drawing/2014/main" id="{9D906576-DC82-4687-9975-751C82025A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9388" y="2173287"/>
            <a:ext cx="4958111" cy="4003675"/>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Shape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5" y="-2"/>
            <a:ext cx="6013194" cy="1511304"/>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8EBB455F-E24D-4413-B1D2-563207B95A27}"/>
              </a:ext>
            </a:extLst>
          </p:cNvPr>
          <p:cNvSpPr>
            <a:spLocks noGrp="1"/>
          </p:cNvSpPr>
          <p:nvPr>
            <p:ph type="title"/>
          </p:nvPr>
        </p:nvSpPr>
        <p:spPr>
          <a:xfrm>
            <a:off x="590850" y="544036"/>
            <a:ext cx="5340605" cy="1146176"/>
          </a:xfrm>
        </p:spPr>
        <p:txBody>
          <a:bodyPr>
            <a:normAutofit/>
          </a:bodyPr>
          <a:lstStyle/>
          <a:p>
            <a:pPr>
              <a:lnSpc>
                <a:spcPct val="80000"/>
              </a:lnSpc>
            </a:pPr>
            <a:r>
              <a:rPr lang="zh-CN" altLang="zh-CN" sz="4100" dirty="0">
                <a:latin typeface="宋体" panose="02010600030101010101" pitchFamily="2" charset="-122"/>
                <a:ea typeface="宋体" panose="02010600030101010101" pitchFamily="2" charset="-122"/>
              </a:rPr>
              <a:t>二、</a:t>
            </a:r>
            <a:r>
              <a:rPr lang="zh-CN" altLang="zh-CN" sz="4100" b="1" dirty="0">
                <a:latin typeface="宋体" panose="02010600030101010101" pitchFamily="2" charset="-122"/>
                <a:ea typeface="宋体" panose="02010600030101010101" pitchFamily="2" charset="-122"/>
              </a:rPr>
              <a:t>空铁的主要优势</a:t>
            </a:r>
            <a:br>
              <a:rPr kumimoji="0" lang="zh-CN" altLang="zh-CN" sz="4100" b="0" i="0" u="none" strike="noStrike" cap="none" normalizeH="0" baseline="0" dirty="0">
                <a:ln>
                  <a:noFill/>
                </a:ln>
                <a:effectLst/>
              </a:rPr>
            </a:br>
            <a:endParaRPr lang="zh-CN" altLang="en-US" sz="4100" dirty="0"/>
          </a:p>
        </p:txBody>
      </p:sp>
      <p:sp>
        <p:nvSpPr>
          <p:cNvPr id="4" name="Rectangle 1">
            <a:extLst>
              <a:ext uri="{FF2B5EF4-FFF2-40B4-BE49-F238E27FC236}">
                <a16:creationId xmlns:a16="http://schemas.microsoft.com/office/drawing/2014/main" id="{D9665879-B79A-487D-A1D7-E52166845E5E}"/>
              </a:ext>
            </a:extLst>
          </p:cNvPr>
          <p:cNvSpPr>
            <a:spLocks noGrp="1" noChangeArrowheads="1"/>
          </p:cNvSpPr>
          <p:nvPr>
            <p:ph idx="1"/>
          </p:nvPr>
        </p:nvSpPr>
        <p:spPr bwMode="auto">
          <a:xfrm>
            <a:off x="838200" y="2173288"/>
            <a:ext cx="3603171" cy="36396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defTabSz="914400" rtl="0" eaLnBrk="0" fontAlgn="base" latinLnBrk="0" hangingPunct="0">
              <a:spcBef>
                <a:spcPct val="0"/>
              </a:spcBef>
              <a:spcAft>
                <a:spcPct val="0"/>
              </a:spcAft>
              <a:buClrTx/>
              <a:buSzTx/>
              <a:buFontTx/>
              <a:buNone/>
              <a:tabLst/>
            </a:pPr>
            <a:r>
              <a:rPr kumimoji="0" lang="zh-CN" altLang="en-US" sz="2000" b="0" i="0" u="none" strike="noStrike" cap="none" normalizeH="0" baseline="0">
                <a:ln>
                  <a:noFill/>
                </a:ln>
                <a:solidFill>
                  <a:schemeClr val="bg1"/>
                </a:solidFill>
                <a:effectLst/>
                <a:latin typeface="Arial" panose="020B0604020202020204" pitchFamily="34" charset="0"/>
                <a:ea typeface="宋体" panose="02010600030101010101" pitchFamily="2" charset="-122"/>
                <a:cs typeface="Arial" panose="020B0604020202020204" pitchFamily="34" charset="0"/>
              </a:rPr>
              <a:t> </a:t>
            </a:r>
            <a:endParaRPr kumimoji="0" lang="zh-CN" altLang="en-US" sz="2000" b="0" i="0" u="none" strike="noStrike" cap="none" normalizeH="0" baseline="0">
              <a:ln>
                <a:noFill/>
              </a:ln>
              <a:solidFill>
                <a:schemeClr val="bg1"/>
              </a:solidFill>
              <a:effectLst/>
            </a:endParaRPr>
          </a:p>
          <a:p>
            <a:pPr marL="0" marR="0" lvl="0" indent="266700" defTabSz="914400" rtl="0" eaLnBrk="0" fontAlgn="base" latinLnBrk="0" hangingPunct="0">
              <a:spcBef>
                <a:spcPct val="0"/>
              </a:spcBef>
              <a:spcAft>
                <a:spcPct val="0"/>
              </a:spcAft>
              <a:buClrTx/>
              <a:buSzTx/>
              <a:buFontTx/>
              <a:buNone/>
              <a:tabLst/>
            </a:pPr>
            <a:endParaRPr kumimoji="0" lang="zh-CN" altLang="en-US" sz="2000" b="0" i="0" u="none" strike="noStrike" cap="none" normalizeH="0" baseline="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664344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4" name="Rectangle 414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4098" name="Picture 2" descr="221075081649002501">
            <a:extLst>
              <a:ext uri="{FF2B5EF4-FFF2-40B4-BE49-F238E27FC236}">
                <a16:creationId xmlns:a16="http://schemas.microsoft.com/office/drawing/2014/main" id="{0EBDC044-F348-41AE-82AC-D8FCA4AFF6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5153822" y="1319453"/>
            <a:ext cx="6553545" cy="42270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Rectangle 1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AD4C7CB4-CA29-4381-B42F-78BAFF60677C}"/>
              </a:ext>
            </a:extLst>
          </p:cNvPr>
          <p:cNvSpPr>
            <a:spLocks noGrp="1"/>
          </p:cNvSpPr>
          <p:nvPr>
            <p:ph type="title"/>
          </p:nvPr>
        </p:nvSpPr>
        <p:spPr>
          <a:xfrm>
            <a:off x="336884" y="311449"/>
            <a:ext cx="4041085" cy="5748050"/>
          </a:xfrm>
        </p:spPr>
        <p:txBody>
          <a:bodyPr vert="horz" lIns="91440" tIns="45720" rIns="91440" bIns="45720" rtlCol="0" anchor="ctr">
            <a:normAutofit fontScale="90000"/>
          </a:bodyPr>
          <a:lstStyle/>
          <a:p>
            <a:pPr>
              <a:lnSpc>
                <a:spcPct val="100000"/>
              </a:lnSpc>
            </a:pPr>
            <a:r>
              <a:rPr lang="zh-CN" altLang="en-US" sz="2600" b="1" dirty="0">
                <a:solidFill>
                  <a:schemeClr val="bg1"/>
                </a:solidFill>
              </a:rPr>
              <a:t>（一）空铁的优点：</a:t>
            </a:r>
            <a:br>
              <a:rPr lang="en-US" altLang="zh-CN" sz="2600" dirty="0">
                <a:solidFill>
                  <a:schemeClr val="bg1"/>
                </a:solidFill>
              </a:rPr>
            </a:br>
            <a:br>
              <a:rPr lang="en-US" altLang="zh-CN" sz="2600" dirty="0">
                <a:solidFill>
                  <a:schemeClr val="bg1"/>
                </a:solidFill>
              </a:rPr>
            </a:br>
            <a:br>
              <a:rPr lang="en-US" altLang="zh-CN" sz="2600" dirty="0">
                <a:solidFill>
                  <a:schemeClr val="bg1"/>
                </a:solidFill>
              </a:rPr>
            </a:br>
            <a:br>
              <a:rPr lang="en-US" altLang="zh-CN" sz="2600" dirty="0">
                <a:solidFill>
                  <a:schemeClr val="bg1"/>
                </a:solidFill>
              </a:rPr>
            </a:br>
            <a:r>
              <a:rPr lang="en-US" altLang="zh-CN" sz="2600" dirty="0">
                <a:solidFill>
                  <a:schemeClr val="bg1"/>
                </a:solidFill>
              </a:rPr>
              <a:t>1</a:t>
            </a:r>
            <a:r>
              <a:rPr lang="zh-CN" altLang="en-US" sz="2600" dirty="0">
                <a:solidFill>
                  <a:schemeClr val="bg1"/>
                </a:solidFill>
              </a:rPr>
              <a:t>、造价低</a:t>
            </a:r>
            <a:br>
              <a:rPr lang="en-US" altLang="zh-CN" sz="2600" dirty="0">
                <a:solidFill>
                  <a:schemeClr val="bg1"/>
                </a:solidFill>
              </a:rPr>
            </a:br>
            <a:br>
              <a:rPr lang="en-US" altLang="zh-CN" sz="2600" dirty="0">
                <a:solidFill>
                  <a:schemeClr val="bg1"/>
                </a:solidFill>
              </a:rPr>
            </a:br>
            <a:r>
              <a:rPr lang="zh-CN" altLang="en-US" sz="2600" dirty="0">
                <a:solidFill>
                  <a:schemeClr val="bg1"/>
                </a:solidFill>
              </a:rPr>
              <a:t>地铁或轻轨由于牵涉到大量的拆迁问题，隐性的成本要高得多，施工时间也长得多。与其他轨道交通相比较，空铁的建设成本最低。系统综合平均每公里工程造价在</a:t>
            </a:r>
            <a:r>
              <a:rPr lang="en-US" altLang="zh-CN" sz="2600" dirty="0">
                <a:solidFill>
                  <a:schemeClr val="bg1"/>
                </a:solidFill>
              </a:rPr>
              <a:t>1</a:t>
            </a:r>
            <a:r>
              <a:rPr lang="zh-CN" altLang="en-US" sz="2600" dirty="0">
                <a:solidFill>
                  <a:schemeClr val="bg1"/>
                </a:solidFill>
              </a:rPr>
              <a:t>亿元，是地铁造价的六到八分之一，是轻轨的二到三分之一。</a:t>
            </a:r>
            <a:br>
              <a:rPr lang="zh-CN" altLang="en-US" sz="2600" dirty="0">
                <a:solidFill>
                  <a:schemeClr val="bg1"/>
                </a:solidFill>
              </a:rPr>
            </a:br>
            <a:endParaRPr lang="en-US" altLang="zh-CN" sz="2600" dirty="0">
              <a:solidFill>
                <a:schemeClr val="bg1"/>
              </a:solidFill>
            </a:endParaRPr>
          </a:p>
        </p:txBody>
      </p:sp>
    </p:spTree>
    <p:extLst>
      <p:ext uri="{BB962C8B-B14F-4D97-AF65-F5344CB8AC3E}">
        <p14:creationId xmlns:p14="http://schemas.microsoft.com/office/powerpoint/2010/main" val="39869205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4" name="Rectangle 414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14" name="Rectangle 1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AD4C7CB4-CA29-4381-B42F-78BAFF60677C}"/>
              </a:ext>
            </a:extLst>
          </p:cNvPr>
          <p:cNvSpPr>
            <a:spLocks noGrp="1"/>
          </p:cNvSpPr>
          <p:nvPr>
            <p:ph type="title"/>
          </p:nvPr>
        </p:nvSpPr>
        <p:spPr>
          <a:xfrm>
            <a:off x="336884" y="311449"/>
            <a:ext cx="4041085" cy="5748050"/>
          </a:xfrm>
        </p:spPr>
        <p:txBody>
          <a:bodyPr vert="horz" lIns="91440" tIns="45720" rIns="91440" bIns="45720" rtlCol="0" anchor="ctr">
            <a:normAutofit/>
          </a:bodyPr>
          <a:lstStyle/>
          <a:p>
            <a:pPr>
              <a:lnSpc>
                <a:spcPct val="100000"/>
              </a:lnSpc>
            </a:pPr>
            <a:r>
              <a:rPr lang="en-US" altLang="zh-CN" sz="2400" dirty="0">
                <a:solidFill>
                  <a:schemeClr val="bg1"/>
                </a:solidFill>
              </a:rPr>
              <a:t>2</a:t>
            </a:r>
            <a:r>
              <a:rPr lang="zh-CN" altLang="en-US" sz="2400" dirty="0">
                <a:solidFill>
                  <a:schemeClr val="bg1"/>
                </a:solidFill>
              </a:rPr>
              <a:t>、安全</a:t>
            </a:r>
            <a:br>
              <a:rPr lang="en-US" altLang="zh-CN" sz="2400" dirty="0">
                <a:solidFill>
                  <a:schemeClr val="bg1"/>
                </a:solidFill>
              </a:rPr>
            </a:br>
            <a:br>
              <a:rPr lang="zh-CN" altLang="en-US" sz="2400" dirty="0">
                <a:solidFill>
                  <a:schemeClr val="bg1"/>
                </a:solidFill>
              </a:rPr>
            </a:br>
            <a:r>
              <a:rPr lang="zh-CN" altLang="en-US" sz="2400" dirty="0">
                <a:solidFill>
                  <a:schemeClr val="bg1"/>
                </a:solidFill>
              </a:rPr>
              <a:t>德国公共交通系统的安全指标是全世界最严厉的，而空铁所有安全性能指标均超过其国家标准。 空铁的轨道在封闭的钢梁内，所以绝对没有出轨掉落的可能性。另外，在空中运行，不会发生与其它物体相撞行为。空铁系统是世界上最为安全的交通工具之一。 </a:t>
            </a:r>
            <a:br>
              <a:rPr lang="zh-CN" altLang="en-US" sz="2400" dirty="0">
                <a:solidFill>
                  <a:schemeClr val="bg1"/>
                </a:solidFill>
              </a:rPr>
            </a:br>
            <a:endParaRPr lang="en-US" altLang="zh-CN" sz="2000" dirty="0">
              <a:solidFill>
                <a:schemeClr val="bg1"/>
              </a:solidFill>
            </a:endParaRPr>
          </a:p>
        </p:txBody>
      </p:sp>
      <p:pic>
        <p:nvPicPr>
          <p:cNvPr id="6" name="Picture 2" descr="IMG_5639">
            <a:extLst>
              <a:ext uri="{FF2B5EF4-FFF2-40B4-BE49-F238E27FC236}">
                <a16:creationId xmlns:a16="http://schemas.microsoft.com/office/drawing/2014/main" id="{723EED48-CDB5-4892-837D-A4509E2F8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822" y="1245725"/>
            <a:ext cx="6553545" cy="437449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239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19"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accent3">
              <a:lumMod val="75000"/>
            </a:schemeClr>
          </a:solidFill>
          <a:effectLst/>
        </p:spPr>
      </p:sp>
      <p:sp>
        <p:nvSpPr>
          <p:cNvPr id="20"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925"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
            <a:ext cx="9324977"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DD214D53-07A5-46DD-A996-40112D8080E4}"/>
              </a:ext>
            </a:extLst>
          </p:cNvPr>
          <p:cNvSpPr>
            <a:spLocks noGrp="1"/>
          </p:cNvSpPr>
          <p:nvPr>
            <p:ph type="title"/>
          </p:nvPr>
        </p:nvSpPr>
        <p:spPr>
          <a:xfrm>
            <a:off x="711906" y="2096741"/>
            <a:ext cx="6405753" cy="3277961"/>
          </a:xfrm>
        </p:spPr>
        <p:txBody>
          <a:bodyPr vert="horz" lIns="91440" tIns="45720" rIns="91440" bIns="45720" rtlCol="0" anchor="t">
            <a:normAutofit fontScale="90000"/>
          </a:bodyPr>
          <a:lstStyle/>
          <a:p>
            <a:pPr>
              <a:lnSpc>
                <a:spcPct val="100000"/>
              </a:lnSpc>
            </a:pPr>
            <a:r>
              <a:rPr lang="en-US" altLang="zh-CN" sz="2600" dirty="0"/>
              <a:t>3.</a:t>
            </a:r>
            <a:r>
              <a:rPr lang="zh-CN" altLang="en-US" sz="2600" dirty="0"/>
              <a:t>建设快</a:t>
            </a:r>
            <a:br>
              <a:rPr lang="en-US" altLang="zh-CN" sz="2600" dirty="0"/>
            </a:br>
            <a:br>
              <a:rPr lang="zh-CN" altLang="en-US" sz="2600" dirty="0"/>
            </a:br>
            <a:r>
              <a:rPr lang="zh-CN" altLang="en-US" sz="2600" dirty="0"/>
              <a:t>空铁所有的部件包括轨道梁、支柱等全是在工厂中批量完成的，现场施工十分简单快捷。支柱施工仅需在地下打孔，然后植入混凝土基础，不需要大型专用的机械设备。一般每处施工几天即可完成，全线只要</a:t>
            </a:r>
            <a:r>
              <a:rPr lang="en-US" altLang="zh-CN" sz="2600" dirty="0"/>
              <a:t>6</a:t>
            </a:r>
            <a:r>
              <a:rPr lang="zh-CN" altLang="en-US" sz="2600" dirty="0"/>
              <a:t>个月，即可将空铁竖杆组装完毕。整个系统建设周期在</a:t>
            </a:r>
            <a:r>
              <a:rPr lang="en-US" altLang="zh-CN" sz="2600" dirty="0"/>
              <a:t>1</a:t>
            </a:r>
            <a:r>
              <a:rPr lang="zh-CN" altLang="en-US" sz="2600" dirty="0"/>
              <a:t>年之内。</a:t>
            </a:r>
            <a:br>
              <a:rPr lang="zh-CN" altLang="en-US" sz="2600" dirty="0"/>
            </a:br>
            <a:endParaRPr lang="en-US" altLang="zh-CN" sz="2600" dirty="0"/>
          </a:p>
        </p:txBody>
      </p:sp>
    </p:spTree>
    <p:extLst>
      <p:ext uri="{BB962C8B-B14F-4D97-AF65-F5344CB8AC3E}">
        <p14:creationId xmlns:p14="http://schemas.microsoft.com/office/powerpoint/2010/main" val="1674475860"/>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6" name="Rectangle 615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6146" name="Picture 2" descr="269106529877361597">
            <a:extLst>
              <a:ext uri="{FF2B5EF4-FFF2-40B4-BE49-F238E27FC236}">
                <a16:creationId xmlns:a16="http://schemas.microsoft.com/office/drawing/2014/main" id="{7A4E0B66-9454-4DE9-BEA4-0C7EFE7317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822" y="1065503"/>
            <a:ext cx="6553545" cy="47349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7"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3268F57C-7F92-4AE0-8B30-72E9FD86506E}"/>
              </a:ext>
            </a:extLst>
          </p:cNvPr>
          <p:cNvSpPr>
            <a:spLocks noGrp="1"/>
          </p:cNvSpPr>
          <p:nvPr>
            <p:ph type="title"/>
          </p:nvPr>
        </p:nvSpPr>
        <p:spPr>
          <a:xfrm>
            <a:off x="674237" y="1669775"/>
            <a:ext cx="3657600" cy="2887579"/>
          </a:xfrm>
        </p:spPr>
        <p:txBody>
          <a:bodyPr vert="horz" lIns="91440" tIns="45720" rIns="91440" bIns="45720" rtlCol="0" anchor="b">
            <a:normAutofit/>
          </a:bodyPr>
          <a:lstStyle/>
          <a:p>
            <a:pPr algn="ctr"/>
            <a:r>
              <a:rPr lang="zh-CN" altLang="en-US" dirty="0">
                <a:solidFill>
                  <a:schemeClr val="bg1"/>
                </a:solidFill>
              </a:rPr>
              <a:t>工厂模块化</a:t>
            </a:r>
            <a:br>
              <a:rPr lang="en-US" altLang="zh-CN" dirty="0">
                <a:solidFill>
                  <a:schemeClr val="bg1"/>
                </a:solidFill>
              </a:rPr>
            </a:br>
            <a:r>
              <a:rPr lang="zh-CN" altLang="en-US" dirty="0">
                <a:solidFill>
                  <a:schemeClr val="bg1"/>
                </a:solidFill>
              </a:rPr>
              <a:t>生产</a:t>
            </a:r>
            <a:br>
              <a:rPr lang="zh-CN" altLang="en-US" dirty="0">
                <a:solidFill>
                  <a:schemeClr val="bg1"/>
                </a:solidFill>
              </a:rPr>
            </a:br>
            <a:endParaRPr lang="en-US" altLang="zh-CN" dirty="0">
              <a:solidFill>
                <a:schemeClr val="bg1"/>
              </a:solidFill>
            </a:endParaRPr>
          </a:p>
        </p:txBody>
      </p:sp>
    </p:spTree>
    <p:extLst>
      <p:ext uri="{BB962C8B-B14F-4D97-AF65-F5344CB8AC3E}">
        <p14:creationId xmlns:p14="http://schemas.microsoft.com/office/powerpoint/2010/main" val="27327496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6" name="Rectangle 717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74" name="Rectangle 7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170" name="Picture 2" descr="AEC063D5@BE5DEE10">
            <a:extLst>
              <a:ext uri="{FF2B5EF4-FFF2-40B4-BE49-F238E27FC236}">
                <a16:creationId xmlns:a16="http://schemas.microsoft.com/office/drawing/2014/main" id="{1F18481F-4A5A-4269-91BE-6189A128B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907" y="307731"/>
            <a:ext cx="5330182" cy="3997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a:extLst>
              <a:ext uri="{FF2B5EF4-FFF2-40B4-BE49-F238E27FC236}">
                <a16:creationId xmlns:a16="http://schemas.microsoft.com/office/drawing/2014/main" id="{E752581E-24E3-474E-B7DF-CF8D984489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6043" y="465178"/>
            <a:ext cx="5455917" cy="36827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9B27D3A4-3245-4BA7-AD4A-8212A77153C7}"/>
              </a:ext>
            </a:extLst>
          </p:cNvPr>
          <p:cNvSpPr>
            <a:spLocks noGrp="1"/>
          </p:cNvSpPr>
          <p:nvPr>
            <p:ph type="title"/>
          </p:nvPr>
        </p:nvSpPr>
        <p:spPr>
          <a:xfrm>
            <a:off x="527538" y="4968672"/>
            <a:ext cx="11139854" cy="930447"/>
          </a:xfrm>
        </p:spPr>
        <p:txBody>
          <a:bodyPr vert="horz" lIns="91440" tIns="45720" rIns="91440" bIns="45720" rtlCol="0" anchor="b">
            <a:normAutofit/>
          </a:bodyPr>
          <a:lstStyle/>
          <a:p>
            <a:pPr algn="ctr">
              <a:lnSpc>
                <a:spcPct val="70000"/>
              </a:lnSpc>
            </a:pPr>
            <a:r>
              <a:rPr lang="zh-CN" altLang="en-US" sz="3800" dirty="0">
                <a:solidFill>
                  <a:schemeClr val="bg1"/>
                </a:solidFill>
              </a:rPr>
              <a:t>现场安装</a:t>
            </a:r>
            <a:br>
              <a:rPr lang="zh-CN" altLang="en-US" sz="3800" dirty="0">
                <a:solidFill>
                  <a:schemeClr val="bg1"/>
                </a:solidFill>
              </a:rPr>
            </a:br>
            <a:endParaRPr lang="en-US" altLang="zh-CN" sz="3800" dirty="0">
              <a:solidFill>
                <a:schemeClr val="bg1"/>
              </a:solidFill>
            </a:endParaRPr>
          </a:p>
        </p:txBody>
      </p:sp>
    </p:spTree>
    <p:extLst>
      <p:ext uri="{BB962C8B-B14F-4D97-AF65-F5344CB8AC3E}">
        <p14:creationId xmlns:p14="http://schemas.microsoft.com/office/powerpoint/2010/main" val="70910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6" name="Rectangle 819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8207" name="Rectangle 7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08" name="Straight Connector 7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195" name="Picture 3" descr="908780650373500523">
            <a:extLst>
              <a:ext uri="{FF2B5EF4-FFF2-40B4-BE49-F238E27FC236}">
                <a16:creationId xmlns:a16="http://schemas.microsoft.com/office/drawing/2014/main" id="{86010F99-36A5-4A6A-8665-41960558BA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036" r="29753" b="-1"/>
          <a:stretch/>
        </p:blipFill>
        <p:spPr bwMode="auto">
          <a:xfrm>
            <a:off x="317635" y="321733"/>
            <a:ext cx="4160452" cy="62145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descr="图片包含 天空, 户外, 地面, 电铲&#10;&#10;已生成极高可信度的说明">
            <a:extLst>
              <a:ext uri="{FF2B5EF4-FFF2-40B4-BE49-F238E27FC236}">
                <a16:creationId xmlns:a16="http://schemas.microsoft.com/office/drawing/2014/main" id="{84A4F4A8-2C9D-4CD3-9B73-10DD17DDF6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696" r="2" b="43268"/>
          <a:stretch/>
        </p:blipFill>
        <p:spPr bwMode="auto">
          <a:xfrm>
            <a:off x="4654296" y="299363"/>
            <a:ext cx="7217085" cy="30081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34A22375-056F-477C-B27A-D628B4138424}"/>
              </a:ext>
            </a:extLst>
          </p:cNvPr>
          <p:cNvSpPr>
            <a:spLocks noGrp="1"/>
          </p:cNvSpPr>
          <p:nvPr>
            <p:ph type="title"/>
          </p:nvPr>
        </p:nvSpPr>
        <p:spPr>
          <a:xfrm>
            <a:off x="5101332" y="4131001"/>
            <a:ext cx="6465287" cy="1516014"/>
          </a:xfrm>
        </p:spPr>
        <p:txBody>
          <a:bodyPr vert="horz" lIns="91440" tIns="45720" rIns="91440" bIns="45720" rtlCol="0" anchor="b">
            <a:normAutofit fontScale="90000"/>
          </a:bodyPr>
          <a:lstStyle/>
          <a:p>
            <a:pPr>
              <a:lnSpc>
                <a:spcPct val="100000"/>
              </a:lnSpc>
            </a:pPr>
            <a:r>
              <a:rPr lang="en-US" altLang="zh-CN" sz="1900" b="1" dirty="0">
                <a:solidFill>
                  <a:schemeClr val="bg1"/>
                </a:solidFill>
              </a:rPr>
              <a:t>4.</a:t>
            </a:r>
            <a:r>
              <a:rPr lang="zh-CN" altLang="en-US" sz="1900" b="1" dirty="0">
                <a:solidFill>
                  <a:schemeClr val="bg1"/>
                </a:solidFill>
              </a:rPr>
              <a:t>占地最少</a:t>
            </a:r>
            <a:br>
              <a:rPr lang="zh-CN" altLang="en-US" sz="1900" dirty="0">
                <a:solidFill>
                  <a:schemeClr val="bg1"/>
                </a:solidFill>
              </a:rPr>
            </a:br>
            <a:r>
              <a:rPr lang="zh-CN" altLang="en-US" sz="1900" dirty="0">
                <a:solidFill>
                  <a:schemeClr val="bg1"/>
                </a:solidFill>
              </a:rPr>
              <a:t>空铁占地面积极小，形象地说只要将马路上的照明灯杆加粗，即可支撑起整个空铁。空铁系统除了车站需要占用一定地面空间外，轨道基础占地面积非常小，由于轨道曲线半径设计比较灵活，工程几乎不涉及既有建筑物的拆迁。商务区、机场和火车站还可以利用既有建筑或过街天桥作为车站。</a:t>
            </a:r>
            <a:br>
              <a:rPr lang="zh-CN" altLang="en-US" sz="1900" dirty="0">
                <a:solidFill>
                  <a:schemeClr val="bg1"/>
                </a:solidFill>
              </a:rPr>
            </a:br>
            <a:endParaRPr lang="en-US" altLang="zh-CN" sz="1900" dirty="0">
              <a:solidFill>
                <a:schemeClr val="bg1"/>
              </a:solidFill>
            </a:endParaRPr>
          </a:p>
        </p:txBody>
      </p:sp>
    </p:spTree>
    <p:extLst>
      <p:ext uri="{BB962C8B-B14F-4D97-AF65-F5344CB8AC3E}">
        <p14:creationId xmlns:p14="http://schemas.microsoft.com/office/powerpoint/2010/main" val="389235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6" name="Rectangle 717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74" name="Rectangle 7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76" name="Straight Connector 7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9B27D3A4-3245-4BA7-AD4A-8212A77153C7}"/>
              </a:ext>
            </a:extLst>
          </p:cNvPr>
          <p:cNvSpPr>
            <a:spLocks noGrp="1"/>
          </p:cNvSpPr>
          <p:nvPr>
            <p:ph type="title"/>
          </p:nvPr>
        </p:nvSpPr>
        <p:spPr>
          <a:xfrm>
            <a:off x="2209800" y="4805144"/>
            <a:ext cx="10010870" cy="1040967"/>
          </a:xfrm>
        </p:spPr>
        <p:txBody>
          <a:bodyPr vert="horz" lIns="91440" tIns="45720" rIns="91440" bIns="45720" rtlCol="0" anchor="b">
            <a:noAutofit/>
          </a:bodyPr>
          <a:lstStyle/>
          <a:p>
            <a:pPr indent="-228600">
              <a:buFont typeface="Arial" panose="020B0604020202020204" pitchFamily="34" charset="0"/>
              <a:buChar char="•"/>
            </a:pPr>
            <a:br>
              <a:rPr lang="zh-CN" altLang="en-US" sz="1800" dirty="0">
                <a:solidFill>
                  <a:schemeClr val="bg1"/>
                </a:solidFill>
              </a:rPr>
            </a:br>
            <a:r>
              <a:rPr lang="zh-CN" altLang="en-US" sz="1800" dirty="0">
                <a:solidFill>
                  <a:schemeClr val="bg1"/>
                </a:solidFill>
              </a:rPr>
              <a:t>针对成都平厚的地质情况，采用摩擦桩基础，桩的平均厚度</a:t>
            </a:r>
            <a:r>
              <a:rPr lang="en-US" altLang="zh-CN" sz="1800" dirty="0">
                <a:solidFill>
                  <a:schemeClr val="bg1"/>
                </a:solidFill>
              </a:rPr>
              <a:t>25</a:t>
            </a:r>
            <a:r>
              <a:rPr lang="zh-CN" altLang="en-US" sz="1800" dirty="0">
                <a:solidFill>
                  <a:schemeClr val="bg1"/>
                </a:solidFill>
              </a:rPr>
              <a:t>米，桩基础</a:t>
            </a:r>
            <a:r>
              <a:rPr lang="en-US" altLang="zh-CN" sz="1800" dirty="0">
                <a:solidFill>
                  <a:schemeClr val="bg1"/>
                </a:solidFill>
              </a:rPr>
              <a:t>1.2mX1.2m</a:t>
            </a:r>
            <a:r>
              <a:rPr lang="zh-CN" altLang="en-US" sz="1800" dirty="0">
                <a:solidFill>
                  <a:schemeClr val="bg1"/>
                </a:solidFill>
              </a:rPr>
              <a:t>，立柱</a:t>
            </a:r>
            <a:r>
              <a:rPr lang="en-US" altLang="zh-CN" sz="1800" dirty="0">
                <a:solidFill>
                  <a:schemeClr val="bg1"/>
                </a:solidFill>
              </a:rPr>
              <a:t>800mX800mm</a:t>
            </a:r>
            <a:r>
              <a:rPr lang="zh-CN" altLang="en-US" sz="1800" dirty="0">
                <a:solidFill>
                  <a:schemeClr val="bg1"/>
                </a:solidFill>
              </a:rPr>
              <a:t>。</a:t>
            </a:r>
            <a:br>
              <a:rPr lang="zh-CN" altLang="en-US" sz="1800" dirty="0">
                <a:solidFill>
                  <a:schemeClr val="bg1"/>
                </a:solidFill>
              </a:rPr>
            </a:br>
            <a:r>
              <a:rPr lang="zh-CN" altLang="en-US" sz="1800" dirty="0">
                <a:solidFill>
                  <a:schemeClr val="bg1"/>
                </a:solidFill>
              </a:rPr>
              <a:t> </a:t>
            </a:r>
            <a:br>
              <a:rPr lang="zh-CN" altLang="en-US" sz="1800" dirty="0">
                <a:solidFill>
                  <a:schemeClr val="bg1"/>
                </a:solidFill>
              </a:rPr>
            </a:br>
            <a:br>
              <a:rPr lang="zh-CN" altLang="en-US" sz="1800" dirty="0">
                <a:solidFill>
                  <a:schemeClr val="bg1"/>
                </a:solidFill>
              </a:rPr>
            </a:br>
            <a:r>
              <a:rPr lang="zh-CN" altLang="zh-CN" sz="2000" dirty="0">
                <a:solidFill>
                  <a:schemeClr val="bg1"/>
                </a:solidFill>
              </a:rPr>
              <a:t>针对成都平厚的地质情况，采用摩擦桩基础，桩的平均厚度</a:t>
            </a:r>
            <a:r>
              <a:rPr lang="en-US" altLang="zh-CN" sz="2000" dirty="0">
                <a:solidFill>
                  <a:schemeClr val="bg1"/>
                </a:solidFill>
              </a:rPr>
              <a:t>25</a:t>
            </a:r>
            <a:r>
              <a:rPr lang="zh-CN" altLang="zh-CN" sz="2000" dirty="0">
                <a:solidFill>
                  <a:schemeClr val="bg1"/>
                </a:solidFill>
              </a:rPr>
              <a:t>米，</a:t>
            </a:r>
            <a:br>
              <a:rPr lang="en-US" altLang="zh-CN" sz="2000" dirty="0">
                <a:solidFill>
                  <a:schemeClr val="bg1"/>
                </a:solidFill>
              </a:rPr>
            </a:br>
            <a:r>
              <a:rPr lang="zh-CN" altLang="zh-CN" sz="2000" dirty="0">
                <a:solidFill>
                  <a:schemeClr val="bg1"/>
                </a:solidFill>
              </a:rPr>
              <a:t>桩基础</a:t>
            </a:r>
            <a:r>
              <a:rPr lang="en-US" altLang="zh-CN" sz="2000" dirty="0">
                <a:solidFill>
                  <a:schemeClr val="bg1"/>
                </a:solidFill>
              </a:rPr>
              <a:t>1.2</a:t>
            </a:r>
            <a:r>
              <a:rPr lang="en-US" altLang="zh-CN" sz="2000" baseline="30000" dirty="0">
                <a:solidFill>
                  <a:schemeClr val="bg1"/>
                </a:solidFill>
              </a:rPr>
              <a:t>m</a:t>
            </a:r>
            <a:r>
              <a:rPr lang="en-US" altLang="zh-CN" sz="2000" dirty="0">
                <a:solidFill>
                  <a:schemeClr val="bg1"/>
                </a:solidFill>
              </a:rPr>
              <a:t>X1.2</a:t>
            </a:r>
            <a:r>
              <a:rPr lang="en-US" altLang="zh-CN" sz="2000" baseline="30000" dirty="0">
                <a:solidFill>
                  <a:schemeClr val="bg1"/>
                </a:solidFill>
              </a:rPr>
              <a:t>m</a:t>
            </a:r>
            <a:r>
              <a:rPr lang="zh-CN" altLang="zh-CN" sz="2000" dirty="0">
                <a:solidFill>
                  <a:schemeClr val="bg1"/>
                </a:solidFill>
              </a:rPr>
              <a:t>，立柱</a:t>
            </a:r>
            <a:r>
              <a:rPr lang="en-US" altLang="zh-CN" sz="2000" dirty="0">
                <a:solidFill>
                  <a:schemeClr val="bg1"/>
                </a:solidFill>
              </a:rPr>
              <a:t>800</a:t>
            </a:r>
            <a:r>
              <a:rPr lang="en-US" altLang="zh-CN" sz="2000" baseline="30000" dirty="0">
                <a:solidFill>
                  <a:schemeClr val="bg1"/>
                </a:solidFill>
              </a:rPr>
              <a:t>m</a:t>
            </a:r>
            <a:r>
              <a:rPr lang="en-US" altLang="zh-CN" sz="2000" dirty="0">
                <a:solidFill>
                  <a:schemeClr val="bg1"/>
                </a:solidFill>
              </a:rPr>
              <a:t>X800</a:t>
            </a:r>
            <a:r>
              <a:rPr lang="en-US" altLang="zh-CN" sz="2000" baseline="30000" dirty="0">
                <a:solidFill>
                  <a:schemeClr val="bg1"/>
                </a:solidFill>
              </a:rPr>
              <a:t>mm</a:t>
            </a:r>
            <a:r>
              <a:rPr lang="zh-CN" altLang="zh-CN" sz="2000" dirty="0">
                <a:solidFill>
                  <a:schemeClr val="bg1"/>
                </a:solidFill>
              </a:rPr>
              <a:t>。</a:t>
            </a:r>
            <a:br>
              <a:rPr lang="zh-CN" altLang="zh-CN" sz="2000" dirty="0">
                <a:solidFill>
                  <a:schemeClr val="bg1"/>
                </a:solidFill>
              </a:rPr>
            </a:br>
            <a:endParaRPr lang="en-US" altLang="zh-CN" sz="1800" dirty="0">
              <a:solidFill>
                <a:schemeClr val="bg1"/>
              </a:solidFill>
            </a:endParaRPr>
          </a:p>
        </p:txBody>
      </p:sp>
      <p:pic>
        <p:nvPicPr>
          <p:cNvPr id="9" name="Picture 5" descr="图片包含 户外, 天空, 建筑物&#10;&#10;已生成极高可信度的说明">
            <a:extLst>
              <a:ext uri="{FF2B5EF4-FFF2-40B4-BE49-F238E27FC236}">
                <a16:creationId xmlns:a16="http://schemas.microsoft.com/office/drawing/2014/main" id="{404ADC7E-45EC-4E6A-BD5F-0D19D34065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37" y="477749"/>
            <a:ext cx="4986998" cy="3670172"/>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图片包含 建筑物, 火车, 户外, 轨道&#10;&#10;已生成极高可信度的说明">
            <a:extLst>
              <a:ext uri="{FF2B5EF4-FFF2-40B4-BE49-F238E27FC236}">
                <a16:creationId xmlns:a16="http://schemas.microsoft.com/office/drawing/2014/main" id="{0B6733B0-3F67-4885-AE2D-60122871F2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7466" y="477748"/>
            <a:ext cx="4989926" cy="365760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7854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Rectangle 1024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10242" name="Picture 2" descr="刘婕副省长">
            <a:extLst>
              <a:ext uri="{FF2B5EF4-FFF2-40B4-BE49-F238E27FC236}">
                <a16:creationId xmlns:a16="http://schemas.microsoft.com/office/drawing/2014/main" id="{07EDE727-97A7-4A97-92F5-3F19F7174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822" y="819746"/>
            <a:ext cx="6553545" cy="5226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70FB8F9D-80A9-42ED-97C3-D954B22F364D}"/>
              </a:ext>
            </a:extLst>
          </p:cNvPr>
          <p:cNvSpPr>
            <a:spLocks noGrp="1"/>
          </p:cNvSpPr>
          <p:nvPr>
            <p:ph type="title"/>
          </p:nvPr>
        </p:nvSpPr>
        <p:spPr>
          <a:xfrm>
            <a:off x="655721" y="1022688"/>
            <a:ext cx="3657600" cy="2887579"/>
          </a:xfrm>
        </p:spPr>
        <p:txBody>
          <a:bodyPr vert="horz" lIns="91440" tIns="45720" rIns="91440" bIns="45720" rtlCol="0" anchor="b">
            <a:noAutofit/>
          </a:bodyPr>
          <a:lstStyle/>
          <a:p>
            <a:pPr>
              <a:lnSpc>
                <a:spcPct val="100000"/>
              </a:lnSpc>
            </a:pPr>
            <a:r>
              <a:rPr lang="en-US" altLang="zh-CN" sz="2800" dirty="0">
                <a:solidFill>
                  <a:schemeClr val="bg1"/>
                </a:solidFill>
              </a:rPr>
              <a:t>5.</a:t>
            </a:r>
            <a:r>
              <a:rPr lang="zh-CN" altLang="en-US" sz="2800" dirty="0">
                <a:solidFill>
                  <a:schemeClr val="bg1"/>
                </a:solidFill>
              </a:rPr>
              <a:t>快捷又高效</a:t>
            </a:r>
            <a:br>
              <a:rPr lang="zh-CN" altLang="en-US" sz="2800" dirty="0">
                <a:solidFill>
                  <a:schemeClr val="bg1"/>
                </a:solidFill>
              </a:rPr>
            </a:br>
            <a:r>
              <a:rPr lang="zh-CN" altLang="en-US" sz="2800" dirty="0">
                <a:solidFill>
                  <a:schemeClr val="bg1"/>
                </a:solidFill>
              </a:rPr>
              <a:t>空中轨道列车每节车厢定员</a:t>
            </a:r>
            <a:r>
              <a:rPr lang="en-US" altLang="zh-CN" sz="2800" dirty="0">
                <a:solidFill>
                  <a:schemeClr val="bg1"/>
                </a:solidFill>
              </a:rPr>
              <a:t>75</a:t>
            </a:r>
            <a:r>
              <a:rPr lang="zh-CN" altLang="en-US" sz="2800" dirty="0">
                <a:solidFill>
                  <a:schemeClr val="bg1"/>
                </a:solidFill>
              </a:rPr>
              <a:t>人，</a:t>
            </a:r>
            <a:r>
              <a:rPr lang="en-US" altLang="zh-CN" sz="2800" dirty="0">
                <a:solidFill>
                  <a:schemeClr val="bg1"/>
                </a:solidFill>
              </a:rPr>
              <a:t>3</a:t>
            </a:r>
            <a:r>
              <a:rPr lang="zh-CN" altLang="en-US" sz="2800" dirty="0">
                <a:solidFill>
                  <a:schemeClr val="bg1"/>
                </a:solidFill>
              </a:rPr>
              <a:t>节车厢可承运</a:t>
            </a:r>
            <a:r>
              <a:rPr lang="en-US" altLang="zh-CN" sz="2800" dirty="0">
                <a:solidFill>
                  <a:schemeClr val="bg1"/>
                </a:solidFill>
              </a:rPr>
              <a:t>1.5-2</a:t>
            </a:r>
            <a:r>
              <a:rPr lang="zh-CN" altLang="en-US" sz="2800" dirty="0">
                <a:solidFill>
                  <a:schemeClr val="bg1"/>
                </a:solidFill>
              </a:rPr>
              <a:t>万人次</a:t>
            </a:r>
            <a:r>
              <a:rPr lang="en-US" altLang="zh-CN" sz="2800" dirty="0">
                <a:solidFill>
                  <a:schemeClr val="bg1"/>
                </a:solidFill>
              </a:rPr>
              <a:t>/</a:t>
            </a:r>
            <a:r>
              <a:rPr lang="zh-CN" altLang="en-US" sz="2800" dirty="0">
                <a:solidFill>
                  <a:schemeClr val="bg1"/>
                </a:solidFill>
              </a:rPr>
              <a:t>小时，属于轨道交通中的小型运量。</a:t>
            </a:r>
          </a:p>
        </p:txBody>
      </p:sp>
    </p:spTree>
    <p:extLst>
      <p:ext uri="{BB962C8B-B14F-4D97-AF65-F5344CB8AC3E}">
        <p14:creationId xmlns:p14="http://schemas.microsoft.com/office/powerpoint/2010/main" val="12563855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9" name="Freeform 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20619"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1" name="Freeform: Shap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49721" y="4682920"/>
            <a:ext cx="4522796" cy="2175080"/>
          </a:xfrm>
          <a:custGeom>
            <a:avLst/>
            <a:gdLst>
              <a:gd name="connsiteX0" fmla="*/ 3515449 w 4522796"/>
              <a:gd name="connsiteY0" fmla="*/ 0 h 2175080"/>
              <a:gd name="connsiteX1" fmla="*/ 0 w 4522796"/>
              <a:gd name="connsiteY1" fmla="*/ 0 h 2175080"/>
              <a:gd name="connsiteX2" fmla="*/ 0 w 4522796"/>
              <a:gd name="connsiteY2" fmla="*/ 2175080 h 2175080"/>
              <a:gd name="connsiteX3" fmla="*/ 4522796 w 4522796"/>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4522796" h="2175080">
                <a:moveTo>
                  <a:pt x="3515449" y="0"/>
                </a:moveTo>
                <a:lnTo>
                  <a:pt x="0" y="0"/>
                </a:lnTo>
                <a:lnTo>
                  <a:pt x="0" y="2175080"/>
                </a:lnTo>
                <a:lnTo>
                  <a:pt x="4522796" y="21750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13" name="Freeform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2920"/>
            <a:ext cx="5925190" cy="2175080"/>
          </a:xfrm>
          <a:custGeom>
            <a:avLst/>
            <a:gdLst>
              <a:gd name="connsiteX0" fmla="*/ 1007347 w 5925190"/>
              <a:gd name="connsiteY0" fmla="*/ 0 h 2175080"/>
              <a:gd name="connsiteX1" fmla="*/ 5925190 w 5925190"/>
              <a:gd name="connsiteY1" fmla="*/ 0 h 2175080"/>
              <a:gd name="connsiteX2" fmla="*/ 5925190 w 5925190"/>
              <a:gd name="connsiteY2" fmla="*/ 2175080 h 2175080"/>
              <a:gd name="connsiteX3" fmla="*/ 0 w 5925190"/>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5925190" h="2175080">
                <a:moveTo>
                  <a:pt x="1007347" y="0"/>
                </a:moveTo>
                <a:lnTo>
                  <a:pt x="5925190" y="0"/>
                </a:lnTo>
                <a:lnTo>
                  <a:pt x="5925190" y="2175080"/>
                </a:lnTo>
                <a:lnTo>
                  <a:pt x="0" y="2175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39" y="0"/>
            <a:ext cx="7094160" cy="2130952"/>
          </a:xfrm>
          <a:custGeom>
            <a:avLst/>
            <a:gdLst>
              <a:gd name="connsiteX0" fmla="*/ 4417853 w 7094160"/>
              <a:gd name="connsiteY0" fmla="*/ 0 h 2130952"/>
              <a:gd name="connsiteX1" fmla="*/ 7094160 w 7094160"/>
              <a:gd name="connsiteY1" fmla="*/ 0 h 2130952"/>
              <a:gd name="connsiteX2" fmla="*/ 7094160 w 7094160"/>
              <a:gd name="connsiteY2" fmla="*/ 2130552 h 2130952"/>
              <a:gd name="connsiteX3" fmla="*/ 5920619 w 7094160"/>
              <a:gd name="connsiteY3" fmla="*/ 2130552 h 2130952"/>
              <a:gd name="connsiteX4" fmla="*/ 5920619 w 7094160"/>
              <a:gd name="connsiteY4" fmla="*/ 2130952 h 2130952"/>
              <a:gd name="connsiteX5" fmla="*/ 2729249 w 7094160"/>
              <a:gd name="connsiteY5" fmla="*/ 2130952 h 2130952"/>
              <a:gd name="connsiteX6" fmla="*/ 2574304 w 7094160"/>
              <a:gd name="connsiteY6" fmla="*/ 2130952 h 2130952"/>
              <a:gd name="connsiteX7" fmla="*/ 0 w 7094160"/>
              <a:gd name="connsiteY7" fmla="*/ 2130952 h 2130952"/>
              <a:gd name="connsiteX8" fmla="*/ 983648 w 7094160"/>
              <a:gd name="connsiteY8" fmla="*/ 1 h 2130952"/>
              <a:gd name="connsiteX9" fmla="*/ 4417853 w 7094160"/>
              <a:gd name="connsiteY9" fmla="*/ 1 h 21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4160" h="2130952">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2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2920"/>
            <a:ext cx="7114535" cy="2175080"/>
          </a:xfrm>
          <a:custGeom>
            <a:avLst/>
            <a:gdLst>
              <a:gd name="connsiteX0" fmla="*/ 0 w 7114535"/>
              <a:gd name="connsiteY0" fmla="*/ 0 h 2175080"/>
              <a:gd name="connsiteX1" fmla="*/ 1189345 w 7114535"/>
              <a:gd name="connsiteY1" fmla="*/ 0 h 2175080"/>
              <a:gd name="connsiteX2" fmla="*/ 7114535 w 7114535"/>
              <a:gd name="connsiteY2" fmla="*/ 0 h 2175080"/>
              <a:gd name="connsiteX3" fmla="*/ 6107188 w 7114535"/>
              <a:gd name="connsiteY3" fmla="*/ 2175080 h 2175080"/>
              <a:gd name="connsiteX4" fmla="*/ 1189345 w 7114535"/>
              <a:gd name="connsiteY4" fmla="*/ 2175080 h 2175080"/>
              <a:gd name="connsiteX5" fmla="*/ 0 w 7114535"/>
              <a:gd name="connsiteY5" fmla="*/ 2175080 h 217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4535" h="2175080">
                <a:moveTo>
                  <a:pt x="0" y="0"/>
                </a:moveTo>
                <a:lnTo>
                  <a:pt x="1189345" y="0"/>
                </a:lnTo>
                <a:lnTo>
                  <a:pt x="7114535" y="0"/>
                </a:lnTo>
                <a:lnTo>
                  <a:pt x="6107188" y="2175080"/>
                </a:lnTo>
                <a:lnTo>
                  <a:pt x="1189345" y="2175080"/>
                </a:lnTo>
                <a:lnTo>
                  <a:pt x="0" y="217508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AB2C645C-F32F-4C1A-960E-7862008FE931}"/>
              </a:ext>
            </a:extLst>
          </p:cNvPr>
          <p:cNvSpPr>
            <a:spLocks noGrp="1"/>
          </p:cNvSpPr>
          <p:nvPr>
            <p:ph type="title"/>
          </p:nvPr>
        </p:nvSpPr>
        <p:spPr>
          <a:xfrm>
            <a:off x="1524000" y="2836652"/>
            <a:ext cx="9144000" cy="1564716"/>
          </a:xfrm>
        </p:spPr>
        <p:txBody>
          <a:bodyPr vert="horz" lIns="91440" tIns="45720" rIns="91440" bIns="45720" rtlCol="0" anchor="b">
            <a:noAutofit/>
          </a:bodyPr>
          <a:lstStyle/>
          <a:p>
            <a:pPr>
              <a:lnSpc>
                <a:spcPct val="70000"/>
              </a:lnSpc>
            </a:pPr>
            <a:r>
              <a:rPr lang="en-US" altLang="zh-CN" sz="2800" dirty="0">
                <a:latin typeface="楷体" panose="02010609060101010101" pitchFamily="49" charset="-122"/>
                <a:ea typeface="楷体" panose="02010609060101010101" pitchFamily="49" charset="-122"/>
              </a:rPr>
              <a:t>6.</a:t>
            </a:r>
            <a:r>
              <a:rPr lang="zh-CN" altLang="en-US" sz="2800" dirty="0">
                <a:latin typeface="楷体" panose="02010609060101010101" pitchFamily="49" charset="-122"/>
                <a:ea typeface="楷体" panose="02010609060101010101" pitchFamily="49" charset="-122"/>
              </a:rPr>
              <a:t>节能环保低噪</a:t>
            </a:r>
            <a:br>
              <a:rPr lang="zh-CN" altLang="en-US" sz="2800" dirty="0">
                <a:latin typeface="楷体" panose="02010609060101010101" pitchFamily="49" charset="-122"/>
                <a:ea typeface="楷体" panose="02010609060101010101" pitchFamily="49" charset="-122"/>
              </a:rPr>
            </a:br>
            <a:r>
              <a:rPr lang="zh-CN" altLang="en-US" sz="2800" dirty="0">
                <a:latin typeface="楷体" panose="02010609060101010101" pitchFamily="49" charset="-122"/>
                <a:ea typeface="楷体" panose="02010609060101010101" pitchFamily="49" charset="-122"/>
              </a:rPr>
              <a:t>空铁为全封闭电力驱动，无噪音，无排放、无任何污染，是最为环保的交通工具。噪音控制在</a:t>
            </a:r>
            <a:r>
              <a:rPr lang="en-US" altLang="zh-CN" sz="2800" dirty="0">
                <a:latin typeface="楷体" panose="02010609060101010101" pitchFamily="49" charset="-122"/>
                <a:ea typeface="楷体" panose="02010609060101010101" pitchFamily="49" charset="-122"/>
              </a:rPr>
              <a:t>65</a:t>
            </a:r>
            <a:r>
              <a:rPr lang="zh-CN" altLang="en-US" sz="2800" dirty="0">
                <a:latin typeface="楷体" panose="02010609060101010101" pitchFamily="49" charset="-122"/>
                <a:ea typeface="楷体" panose="02010609060101010101" pitchFamily="49" charset="-122"/>
              </a:rPr>
              <a:t>分贝以下，远低于地铁和轻轨的运行噪音。</a:t>
            </a:r>
            <a:br>
              <a:rPr lang="zh-CN" altLang="en-US" sz="2800" dirty="0">
                <a:latin typeface="楷体" panose="02010609060101010101" pitchFamily="49" charset="-122"/>
                <a:ea typeface="楷体" panose="02010609060101010101" pitchFamily="49" charset="-122"/>
              </a:rPr>
            </a:br>
            <a:r>
              <a:rPr lang="en-US" altLang="zh-CN" sz="2800" b="1" dirty="0">
                <a:latin typeface="楷体" panose="02010609060101010101" pitchFamily="49" charset="-122"/>
                <a:ea typeface="楷体" panose="02010609060101010101" pitchFamily="49" charset="-122"/>
              </a:rPr>
              <a:t> </a:t>
            </a:r>
            <a:br>
              <a:rPr lang="en-US" altLang="zh-CN" sz="2800" dirty="0">
                <a:latin typeface="楷体" panose="02010609060101010101" pitchFamily="49" charset="-122"/>
                <a:ea typeface="楷体" panose="02010609060101010101" pitchFamily="49" charset="-122"/>
              </a:rPr>
            </a:br>
            <a:endParaRPr lang="en-US" altLang="zh-CN"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5563357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tx1"/>
          </a:solidFill>
          <a:effectLst/>
        </p:spPr>
      </p: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5994CF13-8AFC-4E55-93A9-1D2A370E6B0B}"/>
              </a:ext>
            </a:extLst>
          </p:cNvPr>
          <p:cNvSpPr>
            <a:spLocks noGrp="1"/>
          </p:cNvSpPr>
          <p:nvPr>
            <p:ph type="title"/>
          </p:nvPr>
        </p:nvSpPr>
        <p:spPr>
          <a:xfrm>
            <a:off x="1524000" y="1150071"/>
            <a:ext cx="9144000" cy="2840037"/>
          </a:xfrm>
        </p:spPr>
        <p:txBody>
          <a:bodyPr vert="horz" lIns="91440" tIns="45720" rIns="91440" bIns="45720" rtlCol="0" anchor="b">
            <a:normAutofit/>
          </a:bodyPr>
          <a:lstStyle/>
          <a:p>
            <a:pPr algn="ctr"/>
            <a:r>
              <a:rPr lang="zh-CN" altLang="en-US" sz="5400" b="1" dirty="0"/>
              <a:t>三、空铁的历史及发展现状</a:t>
            </a:r>
            <a:endParaRPr lang="en-US" altLang="zh-CN" sz="5400" dirty="0"/>
          </a:p>
        </p:txBody>
      </p:sp>
    </p:spTree>
    <p:extLst>
      <p:ext uri="{BB962C8B-B14F-4D97-AF65-F5344CB8AC3E}">
        <p14:creationId xmlns:p14="http://schemas.microsoft.com/office/powerpoint/2010/main" val="2801969531"/>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9" name="Rectangle 4915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49154" name="Picture 2" descr="图片包含 户外, 天空, 运输, 树&#10;&#10;已生成极高可信度的说明">
            <a:extLst>
              <a:ext uri="{FF2B5EF4-FFF2-40B4-BE49-F238E27FC236}">
                <a16:creationId xmlns:a16="http://schemas.microsoft.com/office/drawing/2014/main" id="{2F0435C1-DF2E-404C-AFE0-54B1D6D846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8545" y="720496"/>
            <a:ext cx="3789988" cy="50872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Freeform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674A0AF-671C-46B4-ACE0-96D5062FF6B8}"/>
              </a:ext>
            </a:extLst>
          </p:cNvPr>
          <p:cNvSpPr>
            <a:spLocks noGrp="1"/>
          </p:cNvSpPr>
          <p:nvPr>
            <p:ph type="title"/>
          </p:nvPr>
        </p:nvSpPr>
        <p:spPr>
          <a:xfrm>
            <a:off x="733425" y="1543050"/>
            <a:ext cx="4648200" cy="3562350"/>
          </a:xfrm>
        </p:spPr>
        <p:txBody>
          <a:bodyPr vert="horz" lIns="91440" tIns="45720" rIns="91440" bIns="45720" rtlCol="0" anchor="ctr">
            <a:normAutofit/>
          </a:bodyPr>
          <a:lstStyle/>
          <a:p>
            <a:pPr lvl="0">
              <a:lnSpc>
                <a:spcPct val="80000"/>
              </a:lnSpc>
            </a:pPr>
            <a:br>
              <a:rPr lang="en-US" altLang="zh-CN" sz="4000" dirty="0">
                <a:solidFill>
                  <a:schemeClr val="bg1"/>
                </a:solidFill>
              </a:rPr>
            </a:br>
            <a:r>
              <a:rPr lang="en-US" altLang="zh-CN" sz="4000" dirty="0">
                <a:solidFill>
                  <a:schemeClr val="bg1"/>
                </a:solidFill>
              </a:rPr>
              <a:t>1</a:t>
            </a:r>
            <a:r>
              <a:rPr lang="zh-CN" altLang="en-US" sz="4000" dirty="0">
                <a:solidFill>
                  <a:schemeClr val="bg1"/>
                </a:solidFill>
              </a:rPr>
              <a:t>、空铁的历史起源</a:t>
            </a:r>
            <a:br>
              <a:rPr lang="zh-CN" altLang="en-US" sz="4000" dirty="0">
                <a:solidFill>
                  <a:schemeClr val="bg1"/>
                </a:solidFill>
              </a:rPr>
            </a:br>
            <a:endParaRPr lang="en-US" altLang="zh-CN" sz="4000" dirty="0">
              <a:solidFill>
                <a:schemeClr val="bg1"/>
              </a:solidFill>
            </a:endParaRPr>
          </a:p>
        </p:txBody>
      </p:sp>
    </p:spTree>
    <p:extLst>
      <p:ext uri="{BB962C8B-B14F-4D97-AF65-F5344CB8AC3E}">
        <p14:creationId xmlns:p14="http://schemas.microsoft.com/office/powerpoint/2010/main" val="23013896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标题 1">
            <a:extLst>
              <a:ext uri="{FF2B5EF4-FFF2-40B4-BE49-F238E27FC236}">
                <a16:creationId xmlns:a16="http://schemas.microsoft.com/office/drawing/2014/main" id="{988C749C-362F-480C-A824-4FB6D4EC2DCC}"/>
              </a:ext>
            </a:extLst>
          </p:cNvPr>
          <p:cNvSpPr>
            <a:spLocks noGrp="1"/>
          </p:cNvSpPr>
          <p:nvPr>
            <p:ph type="title"/>
          </p:nvPr>
        </p:nvSpPr>
        <p:spPr>
          <a:xfrm>
            <a:off x="838202" y="1046923"/>
            <a:ext cx="8213034" cy="2253237"/>
          </a:xfrm>
        </p:spPr>
        <p:txBody>
          <a:bodyPr vert="horz" lIns="91440" tIns="45720" rIns="91440" bIns="45720" rtlCol="0" anchor="ctr">
            <a:noAutofit/>
          </a:bodyPr>
          <a:lstStyle/>
          <a:p>
            <a:pPr>
              <a:lnSpc>
                <a:spcPct val="100000"/>
              </a:lnSpc>
            </a:pPr>
            <a:r>
              <a:rPr lang="en-US" altLang="zh-CN" sz="2400" dirty="0">
                <a:latin typeface="楷体" panose="02010609060101010101" pitchFamily="49" charset="-122"/>
                <a:ea typeface="楷体" panose="02010609060101010101" pitchFamily="49" charset="-122"/>
              </a:rPr>
              <a:t>1898</a:t>
            </a:r>
            <a:r>
              <a:rPr lang="zh-CN" altLang="en-US" sz="2400" dirty="0">
                <a:latin typeface="楷体" panose="02010609060101010101" pitchFamily="49" charset="-122"/>
                <a:ea typeface="楷体" panose="02010609060101010101" pitchFamily="49" charset="-122"/>
              </a:rPr>
              <a:t>年，德国伍珀塔尔在乌帕河上架设建造第一条单轨悬挂铁路系统。 </a:t>
            </a:r>
            <a:r>
              <a:rPr lang="en-US" altLang="zh-CN" sz="2400" dirty="0">
                <a:latin typeface="楷体" panose="02010609060101010101" pitchFamily="49" charset="-122"/>
                <a:ea typeface="楷体" panose="02010609060101010101" pitchFamily="49" charset="-122"/>
              </a:rPr>
              <a:t>1901</a:t>
            </a:r>
            <a:r>
              <a:rPr lang="zh-CN" altLang="en-US" sz="2400" dirty="0">
                <a:latin typeface="楷体" panose="02010609060101010101" pitchFamily="49" charset="-122"/>
                <a:ea typeface="楷体" panose="02010609060101010101" pitchFamily="49" charset="-122"/>
              </a:rPr>
              <a:t>年正式对公众开放运行。当时启用的这个悬挂式铁路系统营运至今已经安全运行了</a:t>
            </a:r>
            <a:r>
              <a:rPr lang="en-US" altLang="zh-CN" sz="2400" dirty="0">
                <a:latin typeface="楷体" panose="02010609060101010101" pitchFamily="49" charset="-122"/>
                <a:ea typeface="楷体" panose="02010609060101010101" pitchFamily="49" charset="-122"/>
              </a:rPr>
              <a:t>115</a:t>
            </a:r>
            <a:r>
              <a:rPr lang="zh-CN" altLang="en-US" sz="2400" dirty="0">
                <a:latin typeface="楷体" panose="02010609060101010101" pitchFamily="49" charset="-122"/>
                <a:ea typeface="楷体" panose="02010609060101010101" pitchFamily="49" charset="-122"/>
              </a:rPr>
              <a:t>年而无一例运营故障，并且成为今天最安全可靠的都市捷运系统之一。</a:t>
            </a:r>
            <a:br>
              <a:rPr lang="en-US" altLang="zh-CN" sz="2400" dirty="0">
                <a:latin typeface="楷体" panose="02010609060101010101" pitchFamily="49" charset="-122"/>
                <a:ea typeface="楷体" panose="02010609060101010101" pitchFamily="49" charset="-122"/>
              </a:rPr>
            </a:br>
            <a:br>
              <a:rPr lang="zh-CN" altLang="en-US" sz="2400" dirty="0">
                <a:latin typeface="楷体" panose="02010609060101010101" pitchFamily="49" charset="-122"/>
                <a:ea typeface="楷体" panose="02010609060101010101" pitchFamily="49" charset="-122"/>
              </a:rPr>
            </a:br>
            <a:endParaRPr lang="en-US" altLang="zh-CN" sz="2400" dirty="0">
              <a:latin typeface="楷体" panose="02010609060101010101" pitchFamily="49" charset="-122"/>
              <a:ea typeface="楷体" panose="02010609060101010101" pitchFamily="49" charset="-122"/>
            </a:endParaRPr>
          </a:p>
        </p:txBody>
      </p:sp>
      <p:sp>
        <p:nvSpPr>
          <p:cNvPr id="10" name="文本框 9">
            <a:extLst>
              <a:ext uri="{FF2B5EF4-FFF2-40B4-BE49-F238E27FC236}">
                <a16:creationId xmlns:a16="http://schemas.microsoft.com/office/drawing/2014/main" id="{8977BB41-3ADD-4086-AA04-0272A316530A}"/>
              </a:ext>
            </a:extLst>
          </p:cNvPr>
          <p:cNvSpPr txBox="1"/>
          <p:nvPr/>
        </p:nvSpPr>
        <p:spPr>
          <a:xfrm>
            <a:off x="838201" y="3162288"/>
            <a:ext cx="8411816" cy="4154361"/>
          </a:xfrm>
          <a:prstGeom prst="rect">
            <a:avLst/>
          </a:prstGeom>
        </p:spPr>
        <p:txBody>
          <a:bodyPr vert="horz" lIns="91440" tIns="45720" rIns="91440" bIns="45720" rtlCol="0">
            <a:normAutofit/>
          </a:bodyPr>
          <a:lstStyle/>
          <a:p>
            <a:pPr defTabSz="914400"/>
            <a:r>
              <a:rPr lang="en-US" altLang="zh-CN" sz="2400" dirty="0">
                <a:latin typeface="楷体" panose="02010609060101010101" pitchFamily="49" charset="-122"/>
                <a:ea typeface="楷体" panose="02010609060101010101" pitchFamily="49" charset="-122"/>
              </a:rPr>
              <a:t>1901</a:t>
            </a:r>
            <a:r>
              <a:rPr lang="zh-CN" altLang="en-US" sz="2400" dirty="0">
                <a:latin typeface="楷体" panose="02010609060101010101" pitchFamily="49" charset="-122"/>
                <a:ea typeface="楷体" panose="02010609060101010101" pitchFamily="49" charset="-122"/>
              </a:rPr>
              <a:t>年以来，悬挂式单轨铁路交通方式在全球范围内流行起来。目前（截止</a:t>
            </a:r>
            <a:r>
              <a:rPr lang="en-US" altLang="zh-CN" sz="2400" dirty="0">
                <a:latin typeface="楷体" panose="02010609060101010101" pitchFamily="49" charset="-122"/>
                <a:ea typeface="楷体" panose="02010609060101010101" pitchFamily="49" charset="-122"/>
              </a:rPr>
              <a:t>2012</a:t>
            </a:r>
            <a:r>
              <a:rPr lang="zh-CN" altLang="en-US" sz="2400" dirty="0">
                <a:latin typeface="楷体" panose="02010609060101010101" pitchFamily="49" charset="-122"/>
                <a:ea typeface="楷体" panose="02010609060101010101" pitchFamily="49" charset="-122"/>
              </a:rPr>
              <a:t>年），吉隆坡、悉尼、大阪、东京等城市以及许多游乐园和机场都拥有悬挂式单轨铁路，而孟菲斯、德累斯顿、多特蒙德等城市也有这种交通工具。</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目前在全球范围内，空铁并没有实质性的突破发展。造成空铁发展滞停的原因有很多，其中最主要的原因是国外对空铁并没有太多的市场需求，而在国内市场中，则是因为没有企业敢于创新，争做第一个吃螃蟹的人。</a:t>
            </a:r>
            <a:br>
              <a:rPr lang="zh-CN" altLang="en-US" sz="2400" dirty="0">
                <a:latin typeface="楷体" panose="02010609060101010101" pitchFamily="49" charset="-122"/>
                <a:ea typeface="楷体" panose="02010609060101010101" pitchFamily="49" charset="-122"/>
              </a:rPr>
            </a:br>
            <a:endParaRPr lang="en-US" altLang="zh-CN"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523592879"/>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15"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accent3">
              <a:lumMod val="75000"/>
            </a:schemeClr>
          </a:solidFill>
          <a:effectLst/>
        </p:spPr>
      </p:sp>
      <p:sp>
        <p:nvSpPr>
          <p:cNvPr id="16"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925"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
            <a:ext cx="9324977"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EF20E43-7BAB-4CA2-B1FD-AFA3A4BA05E1}"/>
              </a:ext>
            </a:extLst>
          </p:cNvPr>
          <p:cNvSpPr>
            <a:spLocks noGrp="1"/>
          </p:cNvSpPr>
          <p:nvPr>
            <p:ph type="title"/>
          </p:nvPr>
        </p:nvSpPr>
        <p:spPr>
          <a:xfrm>
            <a:off x="212889" y="702775"/>
            <a:ext cx="7486623" cy="4358974"/>
          </a:xfrm>
        </p:spPr>
        <p:txBody>
          <a:bodyPr vert="horz" lIns="91440" tIns="45720" rIns="91440" bIns="45720" rtlCol="0" anchor="t">
            <a:noAutofit/>
          </a:bodyPr>
          <a:lstStyle/>
          <a:p>
            <a:pPr>
              <a:lnSpc>
                <a:spcPct val="70000"/>
              </a:lnSpc>
            </a:pPr>
            <a:r>
              <a:rPr lang="en-US" altLang="zh-CN" sz="2400" b="1" dirty="0">
                <a:latin typeface="楷体" panose="02010609060101010101" pitchFamily="49" charset="-122"/>
                <a:ea typeface="楷体" panose="02010609060101010101" pitchFamily="49" charset="-122"/>
              </a:rPr>
              <a:t>2</a:t>
            </a:r>
            <a:r>
              <a:rPr lang="zh-CN" altLang="en-US" sz="2400" b="1" dirty="0">
                <a:latin typeface="楷体" panose="02010609060101010101" pitchFamily="49" charset="-122"/>
                <a:ea typeface="楷体" panose="02010609060101010101" pitchFamily="49" charset="-122"/>
              </a:rPr>
              <a:t>、中国空铁发展状况</a:t>
            </a:r>
            <a:br>
              <a:rPr lang="en-US" altLang="zh-CN" sz="2400" b="1" dirty="0">
                <a:latin typeface="楷体" panose="02010609060101010101" pitchFamily="49" charset="-122"/>
                <a:ea typeface="楷体" panose="02010609060101010101" pitchFamily="49" charset="-122"/>
              </a:rPr>
            </a:br>
            <a:br>
              <a:rPr lang="en-US" altLang="zh-CN"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提出设计要求并提供相关支持。德国西门子公司开发现代意义的空铁系统定义于上个世纪</a:t>
            </a:r>
            <a:r>
              <a:rPr lang="en-US" altLang="zh-CN" sz="2400" dirty="0">
                <a:latin typeface="楷体" panose="02010609060101010101" pitchFamily="49" charset="-122"/>
                <a:ea typeface="楷体" panose="02010609060101010101" pitchFamily="49" charset="-122"/>
              </a:rPr>
              <a:t>80</a:t>
            </a:r>
            <a:r>
              <a:rPr lang="zh-CN" altLang="en-US" sz="2400" dirty="0">
                <a:latin typeface="楷体" panose="02010609060101010101" pitchFamily="49" charset="-122"/>
                <a:ea typeface="楷体" panose="02010609060101010101" pitchFamily="49" charset="-122"/>
              </a:rPr>
              <a:t>年代，由德国联邦政府研制了现代空中轨道系统，德国国际空列集团与和营销总部，在中国天津建立设备制造基地和项德国空中轨道公司签约，在中国推广其空铁技术。并在上海设立管理中心目技术服务中心，但目前已处于停业状态。</a:t>
            </a:r>
            <a:br>
              <a:rPr lang="en-US" altLang="zh-CN" sz="2400" dirty="0">
                <a:latin typeface="楷体" panose="02010609060101010101" pitchFamily="49" charset="-122"/>
                <a:ea typeface="楷体" panose="02010609060101010101" pitchFamily="49" charset="-122"/>
              </a:rPr>
            </a:b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国际国内企业所建设的空中列车都是使用高压电作为动力驱动，运营成本高，对环境污染严重。目前国内企业中走到科研发展前列的有中车四方车辆有限公司，但其还未出产品。还有些企业也在积极展开空铁的研发，想在我国轨道交通业的发展大潮中占领一席之地，但其研发都尚未成熟。</a:t>
            </a:r>
            <a:br>
              <a:rPr lang="en-US" altLang="zh-CN" sz="2400" dirty="0">
                <a:latin typeface="楷体" panose="02010609060101010101" pitchFamily="49" charset="-122"/>
                <a:ea typeface="楷体" panose="02010609060101010101" pitchFamily="49" charset="-122"/>
              </a:rPr>
            </a:br>
            <a:br>
              <a:rPr lang="en-US" altLang="zh-CN"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中唐空铁集团在</a:t>
            </a:r>
            <a:r>
              <a:rPr lang="en-US" altLang="zh-CN" sz="2400" dirty="0">
                <a:latin typeface="楷体" panose="02010609060101010101" pitchFamily="49" charset="-122"/>
                <a:ea typeface="楷体" panose="02010609060101010101" pitchFamily="49" charset="-122"/>
              </a:rPr>
              <a:t>2008</a:t>
            </a:r>
            <a:r>
              <a:rPr lang="zh-CN" altLang="en-US" sz="2400" dirty="0">
                <a:latin typeface="楷体" panose="02010609060101010101" pitchFamily="49" charset="-122"/>
                <a:ea typeface="楷体" panose="02010609060101010101" pitchFamily="49" charset="-122"/>
              </a:rPr>
              <a:t>年涉足新能源产业，</a:t>
            </a:r>
            <a:r>
              <a:rPr lang="en-US" altLang="zh-CN" sz="2400" dirty="0">
                <a:latin typeface="楷体" panose="02010609060101010101" pitchFamily="49" charset="-122"/>
                <a:ea typeface="楷体" panose="02010609060101010101" pitchFamily="49" charset="-122"/>
              </a:rPr>
              <a:t>2013</a:t>
            </a:r>
            <a:r>
              <a:rPr lang="zh-CN" altLang="en-US" sz="2400" dirty="0">
                <a:latin typeface="楷体" panose="02010609060101010101" pitchFamily="49" charset="-122"/>
                <a:ea typeface="楷体" panose="02010609060101010101" pitchFamily="49" charset="-122"/>
              </a:rPr>
              <a:t>年关注空铁产业。中唐空铁在行业技术研发具有领先优势，依托大唐集团产研发集群，社会化大协作研发模式，现具有十大类，</a:t>
            </a:r>
            <a:r>
              <a:rPr lang="en-US" altLang="zh-CN" sz="2400" dirty="0">
                <a:latin typeface="楷体" panose="02010609060101010101" pitchFamily="49" charset="-122"/>
                <a:ea typeface="楷体" panose="02010609060101010101" pitchFamily="49" charset="-122"/>
              </a:rPr>
              <a:t>21</a:t>
            </a:r>
            <a:r>
              <a:rPr lang="zh-CN" altLang="en-US" sz="2400" dirty="0">
                <a:latin typeface="楷体" panose="02010609060101010101" pitchFamily="49" charset="-122"/>
                <a:ea typeface="楷体" panose="02010609060101010101" pitchFamily="49" charset="-122"/>
              </a:rPr>
              <a:t>个子系统提升创新，中唐空铁集团已申请了</a:t>
            </a:r>
            <a:r>
              <a:rPr lang="en-US" altLang="zh-CN" sz="2400" dirty="0">
                <a:latin typeface="楷体" panose="02010609060101010101" pitchFamily="49" charset="-122"/>
                <a:ea typeface="楷体" panose="02010609060101010101" pitchFamily="49" charset="-122"/>
              </a:rPr>
              <a:t>38</a:t>
            </a:r>
            <a:r>
              <a:rPr lang="zh-CN" altLang="en-US" sz="2400" dirty="0">
                <a:latin typeface="楷体" panose="02010609060101010101" pitchFamily="49" charset="-122"/>
                <a:ea typeface="楷体" panose="02010609060101010101" pitchFamily="49" charset="-122"/>
              </a:rPr>
              <a:t>项专利和</a:t>
            </a:r>
            <a:r>
              <a:rPr lang="en-US" altLang="zh-CN" sz="2400" dirty="0">
                <a:latin typeface="楷体" panose="02010609060101010101" pitchFamily="49" charset="-122"/>
                <a:ea typeface="楷体" panose="02010609060101010101" pitchFamily="49" charset="-122"/>
              </a:rPr>
              <a:t>100</a:t>
            </a:r>
            <a:r>
              <a:rPr lang="zh-CN" altLang="en-US" sz="2400" dirty="0">
                <a:latin typeface="楷体" panose="02010609060101010101" pitchFamily="49" charset="-122"/>
                <a:ea typeface="楷体" panose="02010609060101010101" pitchFamily="49" charset="-122"/>
              </a:rPr>
              <a:t>项专有技术。</a:t>
            </a:r>
            <a:br>
              <a:rPr lang="zh-CN" altLang="en-US" sz="2400" dirty="0">
                <a:latin typeface="楷体" panose="02010609060101010101" pitchFamily="49" charset="-122"/>
                <a:ea typeface="楷体" panose="02010609060101010101" pitchFamily="49" charset="-122"/>
              </a:rPr>
            </a:br>
            <a:endParaRPr lang="en-US" altLang="zh-CN"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834933173"/>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21"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2" name="Straight Connector 1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DD23476A-1AE0-4360-B7B0-193481E42E24}"/>
              </a:ext>
            </a:extLst>
          </p:cNvPr>
          <p:cNvSpPr>
            <a:spLocks noGrp="1"/>
          </p:cNvSpPr>
          <p:nvPr>
            <p:ph type="title"/>
          </p:nvPr>
        </p:nvSpPr>
        <p:spPr>
          <a:xfrm>
            <a:off x="4380588" y="1216987"/>
            <a:ext cx="7201812" cy="4927601"/>
          </a:xfrm>
        </p:spPr>
        <p:txBody>
          <a:bodyPr vert="horz" lIns="91440" tIns="45720" rIns="91440" bIns="45720" rtlCol="0" anchor="ctr">
            <a:noAutofit/>
          </a:bodyPr>
          <a:lstStyle/>
          <a:p>
            <a:pPr>
              <a:lnSpc>
                <a:spcPct val="100000"/>
              </a:lnSpc>
            </a:pPr>
            <a:r>
              <a:rPr lang="en-US" altLang="zh-CN" sz="2000" dirty="0">
                <a:solidFill>
                  <a:schemeClr val="bg1"/>
                </a:solidFill>
                <a:latin typeface="楷体" panose="02010609060101010101" pitchFamily="49" charset="-122"/>
                <a:ea typeface="楷体" panose="02010609060101010101" pitchFamily="49" charset="-122"/>
              </a:rPr>
              <a:t>2016</a:t>
            </a:r>
            <a:r>
              <a:rPr lang="zh-CN" altLang="en-US" sz="2000" dirty="0">
                <a:solidFill>
                  <a:schemeClr val="bg1"/>
                </a:solidFill>
                <a:latin typeface="楷体" panose="02010609060101010101" pitchFamily="49" charset="-122"/>
                <a:ea typeface="楷体" panose="02010609060101010101" pitchFamily="49" charset="-122"/>
              </a:rPr>
              <a:t>年</a:t>
            </a:r>
            <a:r>
              <a:rPr lang="en-US" altLang="zh-CN" sz="2000" dirty="0">
                <a:solidFill>
                  <a:schemeClr val="bg1"/>
                </a:solidFill>
                <a:latin typeface="楷体" panose="02010609060101010101" pitchFamily="49" charset="-122"/>
                <a:ea typeface="楷体" panose="02010609060101010101" pitchFamily="49" charset="-122"/>
              </a:rPr>
              <a:t>11</a:t>
            </a:r>
            <a:r>
              <a:rPr lang="zh-CN" altLang="en-US" sz="2000" dirty="0">
                <a:solidFill>
                  <a:schemeClr val="bg1"/>
                </a:solidFill>
                <a:latin typeface="楷体" panose="02010609060101010101" pitchFamily="49" charset="-122"/>
                <a:ea typeface="楷体" panose="02010609060101010101" pitchFamily="49" charset="-122"/>
              </a:rPr>
              <a:t>月</a:t>
            </a:r>
            <a:r>
              <a:rPr lang="en-US" altLang="zh-CN" sz="2000" dirty="0">
                <a:solidFill>
                  <a:schemeClr val="bg1"/>
                </a:solidFill>
                <a:latin typeface="楷体" panose="02010609060101010101" pitchFamily="49" charset="-122"/>
                <a:ea typeface="楷体" panose="02010609060101010101" pitchFamily="49" charset="-122"/>
              </a:rPr>
              <a:t>21</a:t>
            </a:r>
            <a:r>
              <a:rPr lang="zh-CN" altLang="en-US" sz="2000" dirty="0">
                <a:solidFill>
                  <a:schemeClr val="bg1"/>
                </a:solidFill>
                <a:latin typeface="楷体" panose="02010609060101010101" pitchFamily="49" charset="-122"/>
                <a:ea typeface="楷体" panose="02010609060101010101" pitchFamily="49" charset="-122"/>
              </a:rPr>
              <a:t>日建设完成世界上第一条新能源空铁实验线</a:t>
            </a:r>
            <a:br>
              <a:rPr lang="zh-CN" altLang="en-US" sz="2000" dirty="0">
                <a:solidFill>
                  <a:schemeClr val="bg1"/>
                </a:solidFill>
                <a:latin typeface="楷体" panose="02010609060101010101" pitchFamily="49" charset="-122"/>
                <a:ea typeface="楷体" panose="02010609060101010101" pitchFamily="49" charset="-122"/>
              </a:rPr>
            </a:br>
            <a:r>
              <a:rPr lang="zh-CN" altLang="en-US" sz="2000" dirty="0">
                <a:solidFill>
                  <a:schemeClr val="bg1"/>
                </a:solidFill>
                <a:latin typeface="楷体" panose="02010609060101010101" pitchFamily="49" charset="-122"/>
                <a:ea typeface="楷体" panose="02010609060101010101" pitchFamily="49" charset="-122"/>
              </a:rPr>
              <a:t>建设完成第一条新能源空铁实验线。设计时速</a:t>
            </a:r>
            <a:r>
              <a:rPr lang="en-US" altLang="zh-CN" sz="2000" dirty="0">
                <a:solidFill>
                  <a:schemeClr val="bg1"/>
                </a:solidFill>
                <a:latin typeface="楷体" panose="02010609060101010101" pitchFamily="49" charset="-122"/>
                <a:ea typeface="楷体" panose="02010609060101010101" pitchFamily="49" charset="-122"/>
              </a:rPr>
              <a:t>80</a:t>
            </a:r>
            <a:r>
              <a:rPr lang="zh-CN" altLang="en-US" sz="2000" dirty="0">
                <a:solidFill>
                  <a:schemeClr val="bg1"/>
                </a:solidFill>
                <a:latin typeface="楷体" panose="02010609060101010101" pitchFamily="49" charset="-122"/>
                <a:ea typeface="楷体" panose="02010609060101010101" pitchFamily="49" charset="-122"/>
              </a:rPr>
              <a:t>公里，包含了车站，直线道，弯道，双线上坡道叉等要素，长坡</a:t>
            </a:r>
            <a:r>
              <a:rPr lang="en-US" altLang="zh-CN" sz="2000" dirty="0">
                <a:solidFill>
                  <a:schemeClr val="bg1"/>
                </a:solidFill>
                <a:latin typeface="楷体" panose="02010609060101010101" pitchFamily="49" charset="-122"/>
                <a:ea typeface="楷体" panose="02010609060101010101" pitchFamily="49" charset="-122"/>
              </a:rPr>
              <a:t>1461</a:t>
            </a:r>
            <a:r>
              <a:rPr lang="zh-CN" altLang="en-US" sz="2000" dirty="0">
                <a:solidFill>
                  <a:schemeClr val="bg1"/>
                </a:solidFill>
                <a:latin typeface="楷体" panose="02010609060101010101" pitchFamily="49" charset="-122"/>
                <a:ea typeface="楷体" panose="02010609060101010101" pitchFamily="49" charset="-122"/>
              </a:rPr>
              <a:t>米，累计进行了近</a:t>
            </a:r>
            <a:r>
              <a:rPr lang="en-US" altLang="zh-CN" sz="2000" dirty="0">
                <a:solidFill>
                  <a:schemeClr val="bg1"/>
                </a:solidFill>
                <a:latin typeface="楷体" panose="02010609060101010101" pitchFamily="49" charset="-122"/>
                <a:ea typeface="楷体" panose="02010609060101010101" pitchFamily="49" charset="-122"/>
              </a:rPr>
              <a:t>1</a:t>
            </a:r>
            <a:r>
              <a:rPr lang="zh-CN" altLang="en-US" sz="2000" dirty="0">
                <a:solidFill>
                  <a:schemeClr val="bg1"/>
                </a:solidFill>
                <a:latin typeface="楷体" panose="02010609060101010101" pitchFamily="49" charset="-122"/>
                <a:ea typeface="楷体" panose="02010609060101010101" pitchFamily="49" charset="-122"/>
              </a:rPr>
              <a:t>万</a:t>
            </a:r>
            <a:r>
              <a:rPr lang="en-US" altLang="zh-CN" sz="2000" dirty="0">
                <a:solidFill>
                  <a:schemeClr val="bg1"/>
                </a:solidFill>
                <a:latin typeface="楷体" panose="02010609060101010101" pitchFamily="49" charset="-122"/>
                <a:ea typeface="楷体" panose="02010609060101010101" pitchFamily="49" charset="-122"/>
              </a:rPr>
              <a:t>km</a:t>
            </a:r>
            <a:r>
              <a:rPr lang="zh-CN" altLang="en-US" sz="2000" dirty="0">
                <a:solidFill>
                  <a:schemeClr val="bg1"/>
                </a:solidFill>
                <a:latin typeface="楷体" panose="02010609060101010101" pitchFamily="49" charset="-122"/>
                <a:ea typeface="楷体" panose="02010609060101010101" pitchFamily="49" charset="-122"/>
              </a:rPr>
              <a:t>的行车试验。</a:t>
            </a:r>
            <a:br>
              <a:rPr lang="zh-CN" altLang="en-US" sz="2000" dirty="0">
                <a:solidFill>
                  <a:schemeClr val="bg1"/>
                </a:solidFill>
                <a:latin typeface="楷体" panose="02010609060101010101" pitchFamily="49" charset="-122"/>
                <a:ea typeface="楷体" panose="02010609060101010101" pitchFamily="49" charset="-122"/>
              </a:rPr>
            </a:br>
            <a:r>
              <a:rPr lang="zh-CN" altLang="en-US" sz="2000" dirty="0">
                <a:solidFill>
                  <a:schemeClr val="bg1"/>
                </a:solidFill>
                <a:latin typeface="楷体" panose="02010609060101010101" pitchFamily="49" charset="-122"/>
                <a:ea typeface="楷体" panose="02010609060101010101" pitchFamily="49" charset="-122"/>
              </a:rPr>
              <a:t>完成了电池组电性能、可靠性、安全性和适应性等</a:t>
            </a:r>
            <a:r>
              <a:rPr lang="en-US" altLang="zh-CN" sz="2000" dirty="0">
                <a:solidFill>
                  <a:schemeClr val="bg1"/>
                </a:solidFill>
                <a:latin typeface="楷体" panose="02010609060101010101" pitchFamily="49" charset="-122"/>
                <a:ea typeface="楷体" panose="02010609060101010101" pitchFamily="49" charset="-122"/>
              </a:rPr>
              <a:t>84</a:t>
            </a:r>
            <a:r>
              <a:rPr lang="zh-CN" altLang="en-US" sz="2000" dirty="0">
                <a:solidFill>
                  <a:schemeClr val="bg1"/>
                </a:solidFill>
                <a:latin typeface="楷体" panose="02010609060101010101" pitchFamily="49" charset="-122"/>
                <a:ea typeface="楷体" panose="02010609060101010101" pitchFamily="49" charset="-122"/>
              </a:rPr>
              <a:t>项电池性能测试。</a:t>
            </a:r>
            <a:br>
              <a:rPr lang="zh-CN" altLang="en-US" sz="2000" dirty="0">
                <a:solidFill>
                  <a:schemeClr val="bg1"/>
                </a:solidFill>
                <a:latin typeface="楷体" panose="02010609060101010101" pitchFamily="49" charset="-122"/>
                <a:ea typeface="楷体" panose="02010609060101010101" pitchFamily="49" charset="-122"/>
              </a:rPr>
            </a:br>
            <a:r>
              <a:rPr lang="zh-CN" altLang="en-US" sz="2000" dirty="0">
                <a:solidFill>
                  <a:schemeClr val="bg1"/>
                </a:solidFill>
                <a:latin typeface="楷体" panose="02010609060101010101" pitchFamily="49" charset="-122"/>
                <a:ea typeface="楷体" panose="02010609060101010101" pitchFamily="49" charset="-122"/>
              </a:rPr>
              <a:t>车辆应力、动力学、噪音、能耗等</a:t>
            </a:r>
            <a:r>
              <a:rPr lang="en-US" altLang="zh-CN" sz="2000" dirty="0">
                <a:solidFill>
                  <a:schemeClr val="bg1"/>
                </a:solidFill>
                <a:latin typeface="楷体" panose="02010609060101010101" pitchFamily="49" charset="-122"/>
                <a:ea typeface="楷体" panose="02010609060101010101" pitchFamily="49" charset="-122"/>
              </a:rPr>
              <a:t>180</a:t>
            </a:r>
            <a:r>
              <a:rPr lang="zh-CN" altLang="en-US" sz="2000" dirty="0">
                <a:solidFill>
                  <a:schemeClr val="bg1"/>
                </a:solidFill>
                <a:latin typeface="楷体" panose="02010609060101010101" pitchFamily="49" charset="-122"/>
                <a:ea typeface="楷体" panose="02010609060101010101" pitchFamily="49" charset="-122"/>
              </a:rPr>
              <a:t>余项车辆性能测试。</a:t>
            </a:r>
            <a:br>
              <a:rPr lang="zh-CN" altLang="en-US" sz="2000" dirty="0">
                <a:solidFill>
                  <a:schemeClr val="bg1"/>
                </a:solidFill>
                <a:latin typeface="楷体" panose="02010609060101010101" pitchFamily="49" charset="-122"/>
                <a:ea typeface="楷体" panose="02010609060101010101" pitchFamily="49" charset="-122"/>
              </a:rPr>
            </a:br>
            <a:r>
              <a:rPr lang="zh-CN" altLang="en-US" sz="2000" dirty="0">
                <a:solidFill>
                  <a:schemeClr val="bg1"/>
                </a:solidFill>
                <a:latin typeface="楷体" panose="02010609060101010101" pitchFamily="49" charset="-122"/>
                <a:ea typeface="楷体" panose="02010609060101010101" pitchFamily="49" charset="-122"/>
              </a:rPr>
              <a:t>完成了车桥耦合振动、道岔可靠性及可维护性、信号系统</a:t>
            </a:r>
            <a:r>
              <a:rPr lang="en-US" altLang="zh-CN" sz="2000" dirty="0">
                <a:solidFill>
                  <a:schemeClr val="bg1"/>
                </a:solidFill>
                <a:latin typeface="楷体" panose="02010609060101010101" pitchFamily="49" charset="-122"/>
                <a:ea typeface="楷体" panose="02010609060101010101" pitchFamily="49" charset="-122"/>
              </a:rPr>
              <a:t>ATO</a:t>
            </a:r>
            <a:r>
              <a:rPr lang="zh-CN" altLang="en-US" sz="2000" dirty="0">
                <a:solidFill>
                  <a:schemeClr val="bg1"/>
                </a:solidFill>
                <a:latin typeface="楷体" panose="02010609060101010101" pitchFamily="49" charset="-122"/>
                <a:ea typeface="楷体" panose="02010609060101010101" pitchFamily="49" charset="-122"/>
              </a:rPr>
              <a:t>、</a:t>
            </a:r>
            <a:r>
              <a:rPr lang="en-US" altLang="zh-CN" sz="2000" dirty="0">
                <a:solidFill>
                  <a:schemeClr val="bg1"/>
                </a:solidFill>
                <a:latin typeface="楷体" panose="02010609060101010101" pitchFamily="49" charset="-122"/>
                <a:ea typeface="楷体" panose="02010609060101010101" pitchFamily="49" charset="-122"/>
              </a:rPr>
              <a:t>ATP</a:t>
            </a:r>
            <a:r>
              <a:rPr lang="zh-CN" altLang="en-US" sz="2000" dirty="0">
                <a:solidFill>
                  <a:schemeClr val="bg1"/>
                </a:solidFill>
                <a:latin typeface="楷体" panose="02010609060101010101" pitchFamily="49" charset="-122"/>
                <a:ea typeface="楷体" panose="02010609060101010101" pitchFamily="49" charset="-122"/>
              </a:rPr>
              <a:t>、</a:t>
            </a:r>
            <a:r>
              <a:rPr lang="en-US" altLang="zh-CN" sz="2000" dirty="0">
                <a:solidFill>
                  <a:schemeClr val="bg1"/>
                </a:solidFill>
                <a:latin typeface="楷体" panose="02010609060101010101" pitchFamily="49" charset="-122"/>
                <a:ea typeface="楷体" panose="02010609060101010101" pitchFamily="49" charset="-122"/>
              </a:rPr>
              <a:t>ATS</a:t>
            </a:r>
            <a:r>
              <a:rPr lang="zh-CN" altLang="en-US" sz="2000" dirty="0">
                <a:solidFill>
                  <a:schemeClr val="bg1"/>
                </a:solidFill>
                <a:latin typeface="楷体" panose="02010609060101010101" pitchFamily="49" charset="-122"/>
                <a:ea typeface="楷体" panose="02010609060101010101" pitchFamily="49" charset="-122"/>
              </a:rPr>
              <a:t>等测试。</a:t>
            </a:r>
            <a:br>
              <a:rPr lang="zh-CN" altLang="en-US" sz="2000" dirty="0">
                <a:solidFill>
                  <a:schemeClr val="bg1"/>
                </a:solidFill>
                <a:latin typeface="楷体" panose="02010609060101010101" pitchFamily="49" charset="-122"/>
                <a:ea typeface="楷体" panose="02010609060101010101" pitchFamily="49" charset="-122"/>
              </a:rPr>
            </a:br>
            <a:r>
              <a:rPr lang="zh-CN" altLang="en-US" sz="2000" dirty="0">
                <a:solidFill>
                  <a:schemeClr val="bg1"/>
                </a:solidFill>
                <a:latin typeface="楷体" panose="02010609060101010101" pitchFamily="49" charset="-122"/>
                <a:ea typeface="楷体" panose="02010609060101010101" pitchFamily="49" charset="-122"/>
              </a:rPr>
              <a:t>开展了</a:t>
            </a:r>
            <a:r>
              <a:rPr lang="en-US" altLang="zh-CN" sz="2000" dirty="0">
                <a:solidFill>
                  <a:schemeClr val="bg1"/>
                </a:solidFill>
                <a:latin typeface="楷体" panose="02010609060101010101" pitchFamily="49" charset="-122"/>
                <a:ea typeface="楷体" panose="02010609060101010101" pitchFamily="49" charset="-122"/>
              </a:rPr>
              <a:t>《</a:t>
            </a:r>
            <a:r>
              <a:rPr lang="zh-CN" altLang="en-US" sz="2000" dirty="0">
                <a:solidFill>
                  <a:schemeClr val="bg1"/>
                </a:solidFill>
                <a:latin typeface="楷体" panose="02010609060101010101" pitchFamily="49" charset="-122"/>
                <a:ea typeface="楷体" panose="02010609060101010101" pitchFamily="49" charset="-122"/>
              </a:rPr>
              <a:t>新能源空铁交通设计暂行规定</a:t>
            </a:r>
            <a:r>
              <a:rPr lang="en-US" altLang="zh-CN" sz="2000" dirty="0">
                <a:solidFill>
                  <a:schemeClr val="bg1"/>
                </a:solidFill>
                <a:latin typeface="楷体" panose="02010609060101010101" pitchFamily="49" charset="-122"/>
                <a:ea typeface="楷体" panose="02010609060101010101" pitchFamily="49" charset="-122"/>
              </a:rPr>
              <a:t>》</a:t>
            </a:r>
            <a:r>
              <a:rPr lang="zh-CN" altLang="en-US" sz="2000" dirty="0">
                <a:solidFill>
                  <a:schemeClr val="bg1"/>
                </a:solidFill>
                <a:latin typeface="楷体" panose="02010609060101010101" pitchFamily="49" charset="-122"/>
                <a:ea typeface="楷体" panose="02010609060101010101" pitchFamily="49" charset="-122"/>
              </a:rPr>
              <a:t>、</a:t>
            </a:r>
            <a:r>
              <a:rPr lang="en-US" altLang="zh-CN" sz="2000" dirty="0">
                <a:solidFill>
                  <a:schemeClr val="bg1"/>
                </a:solidFill>
                <a:latin typeface="楷体" panose="02010609060101010101" pitchFamily="49" charset="-122"/>
                <a:ea typeface="楷体" panose="02010609060101010101" pitchFamily="49" charset="-122"/>
              </a:rPr>
              <a:t>《</a:t>
            </a:r>
            <a:r>
              <a:rPr lang="zh-CN" altLang="en-US" sz="2000" dirty="0">
                <a:solidFill>
                  <a:schemeClr val="bg1"/>
                </a:solidFill>
                <a:latin typeface="楷体" panose="02010609060101010101" pitchFamily="49" charset="-122"/>
                <a:ea typeface="楷体" panose="02010609060101010101" pitchFamily="49" charset="-122"/>
              </a:rPr>
              <a:t>悬挂式单轨交通车辆通用技术条件（暂行）</a:t>
            </a:r>
            <a:r>
              <a:rPr lang="en-US" altLang="zh-CN" sz="2000" dirty="0">
                <a:solidFill>
                  <a:schemeClr val="bg1"/>
                </a:solidFill>
                <a:latin typeface="楷体" panose="02010609060101010101" pitchFamily="49" charset="-122"/>
                <a:ea typeface="楷体" panose="02010609060101010101" pitchFamily="49" charset="-122"/>
              </a:rPr>
              <a:t>》</a:t>
            </a:r>
            <a:r>
              <a:rPr lang="zh-CN" altLang="en-US" sz="2000" dirty="0">
                <a:solidFill>
                  <a:schemeClr val="bg1"/>
                </a:solidFill>
                <a:latin typeface="楷体" panose="02010609060101010101" pitchFamily="49" charset="-122"/>
                <a:ea typeface="楷体" panose="02010609060101010101" pitchFamily="49" charset="-122"/>
              </a:rPr>
              <a:t>等</a:t>
            </a:r>
            <a:r>
              <a:rPr lang="en-US" altLang="zh-CN" sz="2000" dirty="0">
                <a:solidFill>
                  <a:schemeClr val="bg1"/>
                </a:solidFill>
                <a:latin typeface="楷体" panose="02010609060101010101" pitchFamily="49" charset="-122"/>
                <a:ea typeface="楷体" panose="02010609060101010101" pitchFamily="49" charset="-122"/>
              </a:rPr>
              <a:t>6</a:t>
            </a:r>
            <a:r>
              <a:rPr lang="zh-CN" altLang="en-US" sz="2000" dirty="0">
                <a:solidFill>
                  <a:schemeClr val="bg1"/>
                </a:solidFill>
                <a:latin typeface="楷体" panose="02010609060101010101" pitchFamily="49" charset="-122"/>
                <a:ea typeface="楷体" panose="02010609060101010101" pitchFamily="49" charset="-122"/>
              </a:rPr>
              <a:t>项标准的研究，可为后续的工程示范和产业化提供技术依据，整体技术就绪水平为</a:t>
            </a:r>
            <a:r>
              <a:rPr lang="en-US" altLang="zh-CN" sz="2000" dirty="0">
                <a:solidFill>
                  <a:schemeClr val="bg1"/>
                </a:solidFill>
                <a:latin typeface="楷体" panose="02010609060101010101" pitchFamily="49" charset="-122"/>
                <a:ea typeface="楷体" panose="02010609060101010101" pitchFamily="49" charset="-122"/>
              </a:rPr>
              <a:t>TRL7</a:t>
            </a:r>
            <a:r>
              <a:rPr lang="zh-CN" altLang="en-US" sz="2000" dirty="0">
                <a:solidFill>
                  <a:schemeClr val="bg1"/>
                </a:solidFill>
                <a:latin typeface="楷体" panose="02010609060101010101" pitchFamily="49" charset="-122"/>
                <a:ea typeface="楷体" panose="02010609060101010101" pitchFamily="49" charset="-122"/>
              </a:rPr>
              <a:t>级。</a:t>
            </a:r>
            <a:br>
              <a:rPr lang="zh-CN" altLang="en-US" sz="2000" dirty="0">
                <a:solidFill>
                  <a:schemeClr val="bg1"/>
                </a:solidFill>
                <a:latin typeface="楷体" panose="02010609060101010101" pitchFamily="49" charset="-122"/>
                <a:ea typeface="楷体" panose="02010609060101010101" pitchFamily="49" charset="-122"/>
              </a:rPr>
            </a:br>
            <a:r>
              <a:rPr lang="zh-CN" altLang="en-US" sz="2000" dirty="0">
                <a:solidFill>
                  <a:schemeClr val="bg1"/>
                </a:solidFill>
                <a:latin typeface="楷体" panose="02010609060101010101" pitchFamily="49" charset="-122"/>
                <a:ea typeface="楷体" panose="02010609060101010101" pitchFamily="49" charset="-122"/>
              </a:rPr>
              <a:t>专家建议</a:t>
            </a:r>
            <a:r>
              <a:rPr lang="en-US" altLang="zh-CN" sz="2000" dirty="0">
                <a:solidFill>
                  <a:schemeClr val="bg1"/>
                </a:solidFill>
                <a:latin typeface="楷体" panose="02010609060101010101" pitchFamily="49" charset="-122"/>
                <a:ea typeface="楷体" panose="02010609060101010101" pitchFamily="49" charset="-122"/>
              </a:rPr>
              <a:t>:</a:t>
            </a:r>
            <a:r>
              <a:rPr lang="zh-CN" altLang="en-US" sz="2000" dirty="0">
                <a:solidFill>
                  <a:schemeClr val="bg1"/>
                </a:solidFill>
                <a:latin typeface="楷体" panose="02010609060101010101" pitchFamily="49" charset="-122"/>
                <a:ea typeface="楷体" panose="02010609060101010101" pitchFamily="49" charset="-122"/>
              </a:rPr>
              <a:t>进一步梳理完善新能源空铁相关技术和标准，加快推进运营示范线工程的建设。</a:t>
            </a:r>
            <a:br>
              <a:rPr lang="en-US" altLang="zh-CN" sz="2000" dirty="0">
                <a:solidFill>
                  <a:schemeClr val="bg1"/>
                </a:solidFill>
                <a:latin typeface="楷体" panose="02010609060101010101" pitchFamily="49" charset="-122"/>
                <a:ea typeface="楷体" panose="02010609060101010101" pitchFamily="49" charset="-122"/>
              </a:rPr>
            </a:br>
            <a:r>
              <a:rPr lang="zh-CN" altLang="en-US" sz="2000" dirty="0">
                <a:solidFill>
                  <a:schemeClr val="bg1"/>
                </a:solidFill>
                <a:latin typeface="楷体" panose="02010609060101010101" pitchFamily="49" charset="-122"/>
                <a:ea typeface="楷体" panose="02010609060101010101" pitchFamily="49" charset="-122"/>
              </a:rPr>
              <a:t>到目前为止，</a:t>
            </a:r>
            <a:r>
              <a:rPr lang="zh-CN" altLang="en-US" sz="2000" b="1" dirty="0">
                <a:solidFill>
                  <a:schemeClr val="bg1"/>
                </a:solidFill>
                <a:latin typeface="楷体" panose="02010609060101010101" pitchFamily="49" charset="-122"/>
                <a:ea typeface="楷体" panose="02010609060101010101" pitchFamily="49" charset="-122"/>
              </a:rPr>
              <a:t>中唐空铁已经占据了轨道交通产业的高地，具有时间先行和数据收集的双重优势。</a:t>
            </a:r>
            <a:br>
              <a:rPr lang="en-US" altLang="zh-CN" sz="2000" dirty="0">
                <a:solidFill>
                  <a:schemeClr val="bg1"/>
                </a:solidFill>
                <a:latin typeface="楷体" panose="02010609060101010101" pitchFamily="49" charset="-122"/>
                <a:ea typeface="楷体" panose="02010609060101010101" pitchFamily="49" charset="-122"/>
              </a:rPr>
            </a:br>
            <a:r>
              <a:rPr lang="en-US" altLang="zh-CN" sz="2000" dirty="0">
                <a:solidFill>
                  <a:schemeClr val="bg1"/>
                </a:solidFill>
                <a:latin typeface="楷体" panose="02010609060101010101" pitchFamily="49" charset="-122"/>
                <a:ea typeface="楷体" panose="02010609060101010101" pitchFamily="49" charset="-122"/>
              </a:rPr>
              <a:t> </a:t>
            </a:r>
            <a:br>
              <a:rPr lang="en-US" altLang="zh-CN" sz="2000" dirty="0">
                <a:solidFill>
                  <a:schemeClr val="bg1"/>
                </a:solidFill>
                <a:latin typeface="楷体" panose="02010609060101010101" pitchFamily="49" charset="-122"/>
                <a:ea typeface="楷体" panose="02010609060101010101" pitchFamily="49" charset="-122"/>
              </a:rPr>
            </a:br>
            <a:endParaRPr lang="en-US" altLang="zh-CN" sz="2000" dirty="0">
              <a:solidFill>
                <a:schemeClr val="bg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0345831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tx1"/>
          </a:solidFill>
          <a:effectLst/>
        </p:spPr>
      </p: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5994CF13-8AFC-4E55-93A9-1D2A370E6B0B}"/>
              </a:ext>
            </a:extLst>
          </p:cNvPr>
          <p:cNvSpPr>
            <a:spLocks noGrp="1"/>
          </p:cNvSpPr>
          <p:nvPr>
            <p:ph type="title"/>
          </p:nvPr>
        </p:nvSpPr>
        <p:spPr>
          <a:xfrm>
            <a:off x="1272209" y="1108513"/>
            <a:ext cx="9144000" cy="2840037"/>
          </a:xfrm>
        </p:spPr>
        <p:txBody>
          <a:bodyPr vert="horz" lIns="91440" tIns="45720" rIns="91440" bIns="45720" rtlCol="0" anchor="b">
            <a:normAutofit/>
          </a:bodyPr>
          <a:lstStyle/>
          <a:p>
            <a:pPr algn="ctr"/>
            <a:r>
              <a:rPr lang="zh-CN" altLang="en-US" sz="5400" b="1" dirty="0"/>
              <a:t>四、空铁适用范围</a:t>
            </a:r>
            <a:endParaRPr lang="en-US" altLang="zh-CN" sz="5400" dirty="0"/>
          </a:p>
        </p:txBody>
      </p:sp>
    </p:spTree>
    <p:extLst>
      <p:ext uri="{BB962C8B-B14F-4D97-AF65-F5344CB8AC3E}">
        <p14:creationId xmlns:p14="http://schemas.microsoft.com/office/powerpoint/2010/main" val="4034500687"/>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87BD8000-0992-407F-90DD-28AC24A26B11}"/>
              </a:ext>
            </a:extLst>
          </p:cNvPr>
          <p:cNvSpPr>
            <a:spLocks noGrp="1"/>
          </p:cNvSpPr>
          <p:nvPr>
            <p:ph type="title"/>
          </p:nvPr>
        </p:nvSpPr>
        <p:spPr>
          <a:xfrm>
            <a:off x="4380588" y="965199"/>
            <a:ext cx="6766078" cy="4927601"/>
          </a:xfrm>
        </p:spPr>
        <p:txBody>
          <a:bodyPr vert="horz" lIns="91440" tIns="45720" rIns="91440" bIns="45720" rtlCol="0" anchor="ctr">
            <a:normAutofit fontScale="90000"/>
          </a:bodyPr>
          <a:lstStyle/>
          <a:p>
            <a:pPr>
              <a:lnSpc>
                <a:spcPct val="100000"/>
              </a:lnSpc>
            </a:pPr>
            <a:br>
              <a:rPr lang="en-US" altLang="zh-CN" sz="2600" dirty="0">
                <a:solidFill>
                  <a:schemeClr val="bg1"/>
                </a:solidFill>
                <a:latin typeface="楷体" panose="02010609060101010101" pitchFamily="49" charset="-122"/>
                <a:ea typeface="楷体" panose="02010609060101010101" pitchFamily="49" charset="-122"/>
              </a:rPr>
            </a:br>
            <a:r>
              <a:rPr lang="zh-CN" altLang="en-US" sz="2600" dirty="0">
                <a:solidFill>
                  <a:schemeClr val="bg1"/>
                </a:solidFill>
                <a:latin typeface="楷体" panose="02010609060101010101" pitchFamily="49" charset="-122"/>
                <a:ea typeface="楷体" panose="02010609060101010101" pitchFamily="49" charset="-122"/>
              </a:rPr>
              <a:t>新能源空铁无需扩展城市现有公路设施。线路和车站可以沿道路一侧或中间绿化带设计，不会与现有地面交通抢资源</a:t>
            </a:r>
            <a:r>
              <a:rPr lang="en-US" altLang="zh-CN" sz="2600" dirty="0">
                <a:solidFill>
                  <a:schemeClr val="bg1"/>
                </a:solidFill>
                <a:latin typeface="楷体" panose="02010609060101010101" pitchFamily="49" charset="-122"/>
                <a:ea typeface="楷体" panose="02010609060101010101" pitchFamily="49" charset="-122"/>
              </a:rPr>
              <a:t>(</a:t>
            </a:r>
            <a:r>
              <a:rPr lang="zh-CN" altLang="en-US" sz="2600" dirty="0">
                <a:solidFill>
                  <a:schemeClr val="bg1"/>
                </a:solidFill>
                <a:latin typeface="楷体" panose="02010609060101010101" pitchFamily="49" charset="-122"/>
                <a:ea typeface="楷体" panose="02010609060101010101" pitchFamily="49" charset="-122"/>
              </a:rPr>
              <a:t>不与人争路，不分车争道，不与植物争生存空间</a:t>
            </a:r>
            <a:r>
              <a:rPr lang="en-US" altLang="zh-CN" sz="2600" dirty="0">
                <a:solidFill>
                  <a:schemeClr val="bg1"/>
                </a:solidFill>
                <a:latin typeface="楷体" panose="02010609060101010101" pitchFamily="49" charset="-122"/>
                <a:ea typeface="楷体" panose="02010609060101010101" pitchFamily="49" charset="-122"/>
              </a:rPr>
              <a:t>)</a:t>
            </a:r>
            <a:r>
              <a:rPr lang="zh-CN" altLang="en-US" sz="2600" dirty="0">
                <a:solidFill>
                  <a:schemeClr val="bg1"/>
                </a:solidFill>
                <a:latin typeface="楷体" panose="02010609060101010101" pitchFamily="49" charset="-122"/>
                <a:ea typeface="楷体" panose="02010609060101010101" pitchFamily="49" charset="-122"/>
              </a:rPr>
              <a:t>。新能源空铁车辆采用特有技术，爬坡能力强，转弯半径小，对复杂地形有较好的适应性，选线自由度大，可以减少拆迁量和施工期间对地面交通的影响，能够融入已有的公共交通系统中。新能源空铁的超级锂电池能量包具备</a:t>
            </a:r>
            <a:r>
              <a:rPr lang="en-US" altLang="zh-CN" sz="2600" dirty="0">
                <a:solidFill>
                  <a:schemeClr val="bg1"/>
                </a:solidFill>
                <a:latin typeface="楷体" panose="02010609060101010101" pitchFamily="49" charset="-122"/>
                <a:ea typeface="楷体" panose="02010609060101010101" pitchFamily="49" charset="-122"/>
              </a:rPr>
              <a:t>-35℃</a:t>
            </a:r>
            <a:r>
              <a:rPr lang="zh-CN" altLang="en-US" sz="2600" dirty="0">
                <a:solidFill>
                  <a:schemeClr val="bg1"/>
                </a:solidFill>
                <a:latin typeface="楷体" panose="02010609060101010101" pitchFamily="49" charset="-122"/>
                <a:ea typeface="楷体" panose="02010609060101010101" pitchFamily="49" charset="-122"/>
              </a:rPr>
              <a:t>～</a:t>
            </a:r>
            <a:r>
              <a:rPr lang="en-US" altLang="zh-CN" sz="2600" dirty="0">
                <a:solidFill>
                  <a:schemeClr val="bg1"/>
                </a:solidFill>
                <a:latin typeface="楷体" panose="02010609060101010101" pitchFamily="49" charset="-122"/>
                <a:ea typeface="楷体" panose="02010609060101010101" pitchFamily="49" charset="-122"/>
              </a:rPr>
              <a:t>+55℃</a:t>
            </a:r>
            <a:r>
              <a:rPr lang="zh-CN" altLang="en-US" sz="2600" dirty="0">
                <a:solidFill>
                  <a:schemeClr val="bg1"/>
                </a:solidFill>
                <a:latin typeface="楷体" panose="02010609060101010101" pitchFamily="49" charset="-122"/>
                <a:ea typeface="楷体" panose="02010609060101010101" pitchFamily="49" charset="-122"/>
              </a:rPr>
              <a:t>的超级工作温区，在极低温的情况下也能运行。</a:t>
            </a:r>
            <a:br>
              <a:rPr lang="zh-CN" altLang="en-US" sz="2600" dirty="0">
                <a:solidFill>
                  <a:schemeClr val="bg1"/>
                </a:solidFill>
                <a:latin typeface="楷体" panose="02010609060101010101" pitchFamily="49" charset="-122"/>
                <a:ea typeface="楷体" panose="02010609060101010101" pitchFamily="49" charset="-122"/>
              </a:rPr>
            </a:br>
            <a:r>
              <a:rPr lang="zh-CN" altLang="en-US" sz="2600" dirty="0">
                <a:solidFill>
                  <a:schemeClr val="bg1"/>
                </a:solidFill>
                <a:latin typeface="楷体" panose="02010609060101010101" pitchFamily="49" charset="-122"/>
                <a:ea typeface="楷体" panose="02010609060101010101" pitchFamily="49" charset="-122"/>
              </a:rPr>
              <a:t>新能源空铁作为一种轻型、中速、中小运量和绿色环保的交通运输方式，具有广泛的适用性。</a:t>
            </a:r>
            <a:br>
              <a:rPr lang="zh-CN" altLang="en-US" sz="2600" dirty="0">
                <a:solidFill>
                  <a:schemeClr val="bg1"/>
                </a:solidFill>
                <a:latin typeface="楷体" panose="02010609060101010101" pitchFamily="49" charset="-122"/>
                <a:ea typeface="楷体" panose="02010609060101010101" pitchFamily="49" charset="-122"/>
              </a:rPr>
            </a:br>
            <a:endParaRPr lang="en-US" altLang="zh-CN" sz="2600" dirty="0">
              <a:solidFill>
                <a:schemeClr val="bg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6460818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accent3">
              <a:lumMod val="75000"/>
            </a:schemeClr>
          </a:solidFill>
          <a:effectLst/>
        </p:spPr>
      </p: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925"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
            <a:ext cx="9324977"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548D8B4-5F3E-443D-9DD7-965909D160DB}"/>
              </a:ext>
            </a:extLst>
          </p:cNvPr>
          <p:cNvSpPr>
            <a:spLocks noGrp="1"/>
          </p:cNvSpPr>
          <p:nvPr>
            <p:ph type="title"/>
          </p:nvPr>
        </p:nvSpPr>
        <p:spPr>
          <a:xfrm>
            <a:off x="454534" y="1941058"/>
            <a:ext cx="6926927" cy="3277961"/>
          </a:xfrm>
        </p:spPr>
        <p:txBody>
          <a:bodyPr vert="horz" lIns="91440" tIns="45720" rIns="91440" bIns="45720" rtlCol="0" anchor="t">
            <a:normAutofit fontScale="90000"/>
          </a:bodyPr>
          <a:lstStyle/>
          <a:p>
            <a:pPr>
              <a:lnSpc>
                <a:spcPct val="100000"/>
              </a:lnSpc>
            </a:pPr>
            <a:r>
              <a:rPr lang="zh-CN" altLang="en-US" sz="2600" dirty="0">
                <a:latin typeface="楷体" panose="02010609060101010101" pitchFamily="49" charset="-122"/>
                <a:ea typeface="楷体" panose="02010609060101010101" pitchFamily="49" charset="-122"/>
              </a:rPr>
              <a:t>空铁主要适用于：</a:t>
            </a:r>
            <a:br>
              <a:rPr lang="en-US" altLang="zh-CN" sz="2600" dirty="0">
                <a:latin typeface="楷体" panose="02010609060101010101" pitchFamily="49" charset="-122"/>
                <a:ea typeface="楷体" panose="02010609060101010101" pitchFamily="49" charset="-122"/>
              </a:rPr>
            </a:br>
            <a:br>
              <a:rPr lang="zh-CN" altLang="en-US" sz="2600" dirty="0">
                <a:latin typeface="楷体" panose="02010609060101010101" pitchFamily="49" charset="-122"/>
                <a:ea typeface="楷体" panose="02010609060101010101" pitchFamily="49" charset="-122"/>
              </a:rPr>
            </a:br>
            <a:r>
              <a:rPr lang="zh-CN" altLang="en-US" sz="2600" dirty="0">
                <a:latin typeface="楷体" panose="02010609060101010101" pitchFamily="49" charset="-122"/>
                <a:ea typeface="楷体" panose="02010609060101010101" pitchFamily="49" charset="-122"/>
              </a:rPr>
              <a:t>①作为大型及特大型城市轨道交通的次干线以及主干线的重要补充方式（毛细血管）</a:t>
            </a:r>
            <a:br>
              <a:rPr lang="zh-CN" altLang="en-US" sz="2600" dirty="0">
                <a:latin typeface="楷体" panose="02010609060101010101" pitchFamily="49" charset="-122"/>
                <a:ea typeface="楷体" panose="02010609060101010101" pitchFamily="49" charset="-122"/>
              </a:rPr>
            </a:br>
            <a:r>
              <a:rPr lang="zh-CN" altLang="en-US" sz="2600" dirty="0">
                <a:latin typeface="楷体" panose="02010609060101010101" pitchFamily="49" charset="-122"/>
                <a:ea typeface="楷体" panose="02010609060101010101" pitchFamily="49" charset="-122"/>
              </a:rPr>
              <a:t>②作为中小型城市轨道交通的主要方式</a:t>
            </a:r>
            <a:br>
              <a:rPr lang="zh-CN" altLang="en-US" sz="2600" dirty="0">
                <a:latin typeface="楷体" panose="02010609060101010101" pitchFamily="49" charset="-122"/>
                <a:ea typeface="楷体" panose="02010609060101010101" pitchFamily="49" charset="-122"/>
              </a:rPr>
            </a:br>
            <a:r>
              <a:rPr lang="zh-CN" altLang="en-US" sz="2600" dirty="0">
                <a:latin typeface="楷体" panose="02010609060101010101" pitchFamily="49" charset="-122"/>
                <a:ea typeface="楷体" panose="02010609060101010101" pitchFamily="49" charset="-122"/>
              </a:rPr>
              <a:t>③作为城市特定功能区的高品质集输方式</a:t>
            </a:r>
            <a:br>
              <a:rPr lang="zh-CN" altLang="en-US" sz="2600" dirty="0">
                <a:latin typeface="楷体" panose="02010609060101010101" pitchFamily="49" charset="-122"/>
                <a:ea typeface="楷体" panose="02010609060101010101" pitchFamily="49" charset="-122"/>
              </a:rPr>
            </a:br>
            <a:r>
              <a:rPr lang="zh-CN" altLang="en-US" sz="2600" dirty="0">
                <a:latin typeface="楷体" panose="02010609060101010101" pitchFamily="49" charset="-122"/>
                <a:ea typeface="楷体" panose="02010609060101010101" pitchFamily="49" charset="-122"/>
              </a:rPr>
              <a:t>④作为自然旅游景区理想的接驳转运交通工具</a:t>
            </a:r>
            <a:br>
              <a:rPr lang="zh-CN" altLang="en-US" sz="2600" dirty="0">
                <a:latin typeface="楷体" panose="02010609060101010101" pitchFamily="49" charset="-122"/>
                <a:ea typeface="楷体" panose="02010609060101010101" pitchFamily="49" charset="-122"/>
              </a:rPr>
            </a:br>
            <a:r>
              <a:rPr lang="zh-CN" altLang="en-US" sz="2600" dirty="0">
                <a:latin typeface="楷体" panose="02010609060101010101" pitchFamily="49" charset="-122"/>
                <a:ea typeface="楷体" panose="02010609060101010101" pitchFamily="49" charset="-122"/>
              </a:rPr>
              <a:t>⑤作为特殊地质条件和特殊区域安全可行的交通方式</a:t>
            </a:r>
            <a:br>
              <a:rPr lang="zh-CN" altLang="en-US" sz="2600" dirty="0">
                <a:latin typeface="楷体" panose="02010609060101010101" pitchFamily="49" charset="-122"/>
                <a:ea typeface="楷体" panose="02010609060101010101" pitchFamily="49" charset="-122"/>
              </a:rPr>
            </a:br>
            <a:endParaRPr lang="en-US" altLang="zh-CN" sz="26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882771290"/>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0"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accent3">
              <a:lumMod val="75000"/>
            </a:schemeClr>
          </a:solidFill>
          <a:effectLst/>
        </p:spPr>
      </p:sp>
      <p:sp>
        <p:nvSpPr>
          <p:cNvPr id="21"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925"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
            <a:ext cx="9324977"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49D81E2B-9DA1-441F-A753-B42FBEA5B651}"/>
              </a:ext>
            </a:extLst>
          </p:cNvPr>
          <p:cNvSpPr>
            <a:spLocks noGrp="1"/>
          </p:cNvSpPr>
          <p:nvPr>
            <p:ph type="title"/>
          </p:nvPr>
        </p:nvSpPr>
        <p:spPr>
          <a:xfrm>
            <a:off x="592636" y="1513646"/>
            <a:ext cx="6405753" cy="3277961"/>
          </a:xfrm>
        </p:spPr>
        <p:txBody>
          <a:bodyPr vert="horz" lIns="91440" tIns="45720" rIns="91440" bIns="45720" rtlCol="0" anchor="t">
            <a:noAutofit/>
          </a:bodyPr>
          <a:lstStyle/>
          <a:p>
            <a:pPr>
              <a:lnSpc>
                <a:spcPct val="100000"/>
              </a:lnSpc>
            </a:pPr>
            <a:r>
              <a:rPr lang="zh-CN" altLang="en-US" sz="2000" dirty="0">
                <a:latin typeface="楷体" panose="02010609060101010101" pitchFamily="49" charset="-122"/>
                <a:ea typeface="楷体" panose="02010609060101010101" pitchFamily="49" charset="-122"/>
              </a:rPr>
              <a:t>新能源空铁的适用范围很广，可用于以下交通线路：</a:t>
            </a:r>
            <a:br>
              <a:rPr lang="zh-CN" altLang="en-US" sz="2000" dirty="0">
                <a:latin typeface="楷体" panose="02010609060101010101" pitchFamily="49" charset="-122"/>
                <a:ea typeface="楷体" panose="02010609060101010101" pitchFamily="49" charset="-122"/>
              </a:rPr>
            </a:b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特大型及大型城市公共交通次干线和主干线的延伸线、接驳线；</a:t>
            </a:r>
            <a:br>
              <a:rPr lang="zh-CN" altLang="en-US" sz="2000" dirty="0">
                <a:latin typeface="楷体" panose="02010609060101010101" pitchFamily="49" charset="-122"/>
                <a:ea typeface="楷体" panose="02010609060101010101" pitchFamily="49" charset="-122"/>
              </a:rPr>
            </a:b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中小型城市公共交通干线；</a:t>
            </a:r>
            <a:br>
              <a:rPr lang="zh-CN" altLang="en-US" sz="2000" dirty="0">
                <a:latin typeface="楷体" panose="02010609060101010101" pitchFamily="49" charset="-122"/>
                <a:ea typeface="楷体" panose="02010609060101010101" pitchFamily="49" charset="-122"/>
              </a:rPr>
            </a:b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城市机场、高铁、城际铁路站到市中心的连接线；</a:t>
            </a:r>
            <a:br>
              <a:rPr lang="zh-CN" altLang="en-US" sz="2000" dirty="0">
                <a:latin typeface="楷体" panose="02010609060101010101" pitchFamily="49" charset="-122"/>
                <a:ea typeface="楷体" panose="02010609060101010101" pitchFamily="49" charset="-122"/>
              </a:rPr>
            </a:b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城市机场、高铁、城际铁路站到城市旅游景区的连接线；</a:t>
            </a:r>
            <a:br>
              <a:rPr lang="zh-CN" altLang="en-US" sz="2000" dirty="0">
                <a:latin typeface="楷体" panose="02010609060101010101" pitchFamily="49" charset="-122"/>
                <a:ea typeface="楷体" panose="02010609060101010101" pitchFamily="49" charset="-122"/>
              </a:rPr>
            </a:b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大型自然旅游景区观光线和区内连接线；</a:t>
            </a:r>
            <a:br>
              <a:rPr lang="zh-CN" altLang="en-US" sz="2000" dirty="0">
                <a:latin typeface="楷体" panose="02010609060101010101" pitchFamily="49" charset="-122"/>
                <a:ea typeface="楷体" panose="02010609060101010101" pitchFamily="49" charset="-122"/>
              </a:rPr>
            </a:b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城市大型商务区、开发区、功能场馆集疏交通线；</a:t>
            </a:r>
            <a:br>
              <a:rPr lang="zh-CN" altLang="en-US" sz="2000" dirty="0">
                <a:latin typeface="楷体" panose="02010609060101010101" pitchFamily="49" charset="-122"/>
                <a:ea typeface="楷体" panose="02010609060101010101" pitchFamily="49" charset="-122"/>
              </a:rPr>
            </a:b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特殊地质条件、特殊区域的主要交通线等。</a:t>
            </a:r>
            <a:br>
              <a:rPr lang="en-US" altLang="zh-CN" sz="2000" dirty="0">
                <a:latin typeface="楷体" panose="02010609060101010101" pitchFamily="49" charset="-122"/>
                <a:ea typeface="楷体" panose="02010609060101010101" pitchFamily="49" charset="-122"/>
              </a:rPr>
            </a:br>
            <a:br>
              <a:rPr lang="en-US" altLang="zh-CN" sz="2000" dirty="0">
                <a:latin typeface="楷体" panose="02010609060101010101" pitchFamily="49" charset="-122"/>
                <a:ea typeface="楷体" panose="02010609060101010101" pitchFamily="49" charset="-122"/>
              </a:rPr>
            </a:br>
            <a:r>
              <a:rPr lang="en-US" altLang="zh-CN" sz="2000" dirty="0">
                <a:latin typeface="楷体" panose="02010609060101010101" pitchFamily="49" charset="-122"/>
                <a:ea typeface="楷体" panose="02010609060101010101" pitchFamily="49" charset="-122"/>
              </a:rPr>
              <a:t> </a:t>
            </a:r>
            <a:r>
              <a:rPr lang="zh-CN" altLang="en-US" sz="2400" dirty="0">
                <a:latin typeface="楷体" panose="02010609060101010101" pitchFamily="49" charset="-122"/>
                <a:ea typeface="楷体" panose="02010609060101010101" pitchFamily="49" charset="-122"/>
              </a:rPr>
              <a:t>空铁是城市运行的顶层设计，它能改进中国城市公交系统格局，城市多维度交通改造，是城市公共交通方式的完善和创新</a:t>
            </a:r>
            <a:r>
              <a:rPr lang="zh-CN" altLang="en-US" sz="2000" dirty="0">
                <a:latin typeface="楷体" panose="02010609060101010101" pitchFamily="49" charset="-122"/>
                <a:ea typeface="楷体" panose="02010609060101010101" pitchFamily="49" charset="-122"/>
              </a:rPr>
              <a:t>。</a:t>
            </a:r>
            <a:br>
              <a:rPr lang="zh-CN" altLang="en-US" sz="2000" dirty="0">
                <a:latin typeface="楷体" panose="02010609060101010101" pitchFamily="49" charset="-122"/>
                <a:ea typeface="楷体" panose="02010609060101010101" pitchFamily="49" charset="-122"/>
              </a:rPr>
            </a:br>
            <a:endParaRPr lang="en-US" altLang="zh-CN"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905650708"/>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4" name="Picture 2">
            <a:extLst>
              <a:ext uri="{FF2B5EF4-FFF2-40B4-BE49-F238E27FC236}">
                <a16:creationId xmlns:a16="http://schemas.microsoft.com/office/drawing/2014/main" id="{16E97F8B-2848-4DEA-A961-495BDC81C1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091" b="12588"/>
          <a:stretch/>
        </p:blipFill>
        <p:spPr bwMode="auto">
          <a:xfrm>
            <a:off x="20" y="13262"/>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45714149-D0B5-4DD4-A20F-1AA5115B99D7}"/>
              </a:ext>
            </a:extLst>
          </p:cNvPr>
          <p:cNvSpPr>
            <a:spLocks noGrp="1"/>
          </p:cNvSpPr>
          <p:nvPr>
            <p:ph type="title"/>
          </p:nvPr>
        </p:nvSpPr>
        <p:spPr>
          <a:xfrm>
            <a:off x="554969" y="1046921"/>
            <a:ext cx="3994954" cy="4781697"/>
          </a:xfrm>
        </p:spPr>
        <p:txBody>
          <a:bodyPr vert="horz" lIns="91440" tIns="45720" rIns="91440" bIns="45720" rtlCol="0" anchor="ctr">
            <a:normAutofit fontScale="90000"/>
          </a:bodyPr>
          <a:lstStyle/>
          <a:p>
            <a:pPr>
              <a:lnSpc>
                <a:spcPct val="100000"/>
              </a:lnSpc>
            </a:pPr>
            <a:r>
              <a:rPr lang="zh-CN" altLang="en-US" sz="2200" b="1" dirty="0">
                <a:latin typeface="楷体" panose="02010609060101010101" pitchFamily="49" charset="-122"/>
                <a:ea typeface="楷体" panose="02010609060101010101" pitchFamily="49" charset="-122"/>
              </a:rPr>
              <a:t>五、新能源空铁产业化发展前景</a:t>
            </a:r>
            <a:br>
              <a:rPr lang="en-US" altLang="zh-CN" sz="2200" b="1" dirty="0">
                <a:latin typeface="楷体" panose="02010609060101010101" pitchFamily="49" charset="-122"/>
                <a:ea typeface="楷体" panose="02010609060101010101" pitchFamily="49" charset="-122"/>
              </a:rPr>
            </a:br>
            <a:br>
              <a:rPr lang="en-US" altLang="zh-CN" sz="2200" dirty="0">
                <a:latin typeface="楷体" panose="02010609060101010101" pitchFamily="49" charset="-122"/>
                <a:ea typeface="楷体" panose="02010609060101010101" pitchFamily="49" charset="-122"/>
              </a:rPr>
            </a:br>
            <a:r>
              <a:rPr lang="zh-CN" altLang="en-US" sz="2200" dirty="0">
                <a:latin typeface="楷体" panose="02010609060101010101" pitchFamily="49" charset="-122"/>
                <a:ea typeface="楷体" panose="02010609060101010101" pitchFamily="49" charset="-122"/>
              </a:rPr>
              <a:t>我国城市交通正面临严峻的挑战，城市交通拥堵和环境污染严重。城市公共交通制式较为单一，交通供给结构与需求结构不相匹配。要改变这一现状，发展多种制式的城市公共交通势在必行，十三五期间国家重点发項目排在第一就是轨道交通。尤其是多种形式的轨道交通，使更多的人选择公共交通而不是选择小汽车作为其主要出行方式，保障城市的健康有序发展。</a:t>
            </a:r>
            <a:br>
              <a:rPr lang="zh-CN" altLang="en-US" sz="2200" dirty="0">
                <a:latin typeface="楷体" panose="02010609060101010101" pitchFamily="49" charset="-122"/>
                <a:ea typeface="楷体" panose="02010609060101010101" pitchFamily="49" charset="-122"/>
              </a:rPr>
            </a:br>
            <a:endParaRPr lang="en-US" altLang="zh-CN" sz="22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8208027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6"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1B9456E3-A643-4415-BF8E-2E23F76813E7}"/>
              </a:ext>
            </a:extLst>
          </p:cNvPr>
          <p:cNvSpPr>
            <a:spLocks noGrp="1"/>
          </p:cNvSpPr>
          <p:nvPr>
            <p:ph type="title"/>
          </p:nvPr>
        </p:nvSpPr>
        <p:spPr>
          <a:xfrm>
            <a:off x="4248067" y="1044712"/>
            <a:ext cx="6766078" cy="4927601"/>
          </a:xfrm>
        </p:spPr>
        <p:txBody>
          <a:bodyPr vert="horz" lIns="91440" tIns="45720" rIns="91440" bIns="45720" rtlCol="0" anchor="ctr">
            <a:normAutofit fontScale="90000"/>
          </a:bodyPr>
          <a:lstStyle/>
          <a:p>
            <a:pPr lvl="0">
              <a:lnSpc>
                <a:spcPct val="100000"/>
              </a:lnSpc>
            </a:pPr>
            <a:br>
              <a:rPr lang="en-US" altLang="zh-CN" sz="2600" dirty="0">
                <a:solidFill>
                  <a:schemeClr val="bg1"/>
                </a:solidFill>
                <a:latin typeface="楷体" panose="02010609060101010101" pitchFamily="49" charset="-122"/>
                <a:ea typeface="楷体" panose="02010609060101010101" pitchFamily="49" charset="-122"/>
              </a:rPr>
            </a:br>
            <a:r>
              <a:rPr lang="zh-CN" altLang="en-US" sz="2600" dirty="0">
                <a:solidFill>
                  <a:schemeClr val="bg1"/>
                </a:solidFill>
                <a:latin typeface="楷体" panose="02010609060101010101" pitchFamily="49" charset="-122"/>
                <a:ea typeface="楷体" panose="02010609060101010101" pitchFamily="49" charset="-122"/>
              </a:rPr>
              <a:t>目前我国城镇化进程速度加快，城市人员急剧膨胀，汽车数量剧增。现有的城市交通模式（含轨道交通）越来越不堪重负，各线城市只有不断新增轨道交通来解决交通拥堵的问题，所以迎来了国家轨道交通产业大发展时期。有多大的市场呢？据国家发改委公布的数据显示，截止到</a:t>
            </a:r>
            <a:r>
              <a:rPr lang="en-US" altLang="zh-CN" sz="2600" dirty="0">
                <a:solidFill>
                  <a:schemeClr val="bg1"/>
                </a:solidFill>
                <a:latin typeface="楷体" panose="02010609060101010101" pitchFamily="49" charset="-122"/>
                <a:ea typeface="楷体" panose="02010609060101010101" pitchFamily="49" charset="-122"/>
              </a:rPr>
              <a:t>2016</a:t>
            </a:r>
            <a:r>
              <a:rPr lang="zh-CN" altLang="en-US" sz="2600" dirty="0">
                <a:solidFill>
                  <a:schemeClr val="bg1"/>
                </a:solidFill>
                <a:latin typeface="楷体" panose="02010609060101010101" pitchFamily="49" charset="-122"/>
                <a:ea typeface="楷体" panose="02010609060101010101" pitchFamily="49" charset="-122"/>
              </a:rPr>
              <a:t>年，中国运营的铁路总里程达到</a:t>
            </a:r>
            <a:r>
              <a:rPr lang="en-US" altLang="zh-CN" sz="2600" dirty="0">
                <a:solidFill>
                  <a:schemeClr val="bg1"/>
                </a:solidFill>
                <a:latin typeface="楷体" panose="02010609060101010101" pitchFamily="49" charset="-122"/>
                <a:ea typeface="楷体" panose="02010609060101010101" pitchFamily="49" charset="-122"/>
              </a:rPr>
              <a:t>1.24</a:t>
            </a:r>
            <a:r>
              <a:rPr lang="zh-CN" altLang="en-US" sz="2600" dirty="0">
                <a:solidFill>
                  <a:schemeClr val="bg1"/>
                </a:solidFill>
                <a:latin typeface="楷体" panose="02010609060101010101" pitchFamily="49" charset="-122"/>
                <a:ea typeface="楷体" panose="02010609060101010101" pitchFamily="49" charset="-122"/>
              </a:rPr>
              <a:t>万公里。当前，每年政府在铁路建设方面的总投资为</a:t>
            </a:r>
            <a:r>
              <a:rPr lang="en-US" altLang="zh-CN" sz="2600" dirty="0">
                <a:solidFill>
                  <a:schemeClr val="bg1"/>
                </a:solidFill>
                <a:latin typeface="楷体" panose="02010609060101010101" pitchFamily="49" charset="-122"/>
                <a:ea typeface="楷体" panose="02010609060101010101" pitchFamily="49" charset="-122"/>
              </a:rPr>
              <a:t>8000</a:t>
            </a:r>
            <a:r>
              <a:rPr lang="zh-CN" altLang="en-US" sz="2600" dirty="0">
                <a:solidFill>
                  <a:schemeClr val="bg1"/>
                </a:solidFill>
                <a:latin typeface="楷体" panose="02010609060101010101" pitchFamily="49" charset="-122"/>
                <a:ea typeface="楷体" panose="02010609060101010101" pitchFamily="49" charset="-122"/>
              </a:rPr>
              <a:t>亿元，这意味着到</a:t>
            </a:r>
            <a:r>
              <a:rPr lang="en-US" altLang="zh-CN" sz="2600" dirty="0">
                <a:solidFill>
                  <a:schemeClr val="bg1"/>
                </a:solidFill>
                <a:latin typeface="楷体" panose="02010609060101010101" pitchFamily="49" charset="-122"/>
                <a:ea typeface="楷体" panose="02010609060101010101" pitchFamily="49" charset="-122"/>
              </a:rPr>
              <a:t>2020</a:t>
            </a:r>
            <a:r>
              <a:rPr lang="zh-CN" altLang="en-US" sz="2600" dirty="0">
                <a:solidFill>
                  <a:schemeClr val="bg1"/>
                </a:solidFill>
                <a:latin typeface="楷体" panose="02010609060101010101" pitchFamily="49" charset="-122"/>
                <a:ea typeface="楷体" panose="02010609060101010101" pitchFamily="49" charset="-122"/>
              </a:rPr>
              <a:t>年，中国将投入总数超过</a:t>
            </a:r>
            <a:r>
              <a:rPr lang="en-US" altLang="zh-CN" sz="2600" dirty="0">
                <a:solidFill>
                  <a:schemeClr val="bg1"/>
                </a:solidFill>
                <a:latin typeface="楷体" panose="02010609060101010101" pitchFamily="49" charset="-122"/>
                <a:ea typeface="楷体" panose="02010609060101010101" pitchFamily="49" charset="-122"/>
              </a:rPr>
              <a:t>4</a:t>
            </a:r>
            <a:r>
              <a:rPr lang="zh-CN" altLang="en-US" sz="2600" dirty="0">
                <a:solidFill>
                  <a:schemeClr val="bg1"/>
                </a:solidFill>
                <a:latin typeface="楷体" panose="02010609060101010101" pitchFamily="49" charset="-122"/>
                <a:ea typeface="楷体" panose="02010609060101010101" pitchFamily="49" charset="-122"/>
              </a:rPr>
              <a:t>万亿元用于铁路建设，这为新能源空铁发展提供了百年难得的历史机遇。</a:t>
            </a:r>
            <a:br>
              <a:rPr lang="zh-CN" altLang="en-US" sz="2600" dirty="0">
                <a:solidFill>
                  <a:schemeClr val="bg1"/>
                </a:solidFill>
                <a:latin typeface="楷体" panose="02010609060101010101" pitchFamily="49" charset="-122"/>
                <a:ea typeface="楷体" panose="02010609060101010101" pitchFamily="49" charset="-122"/>
              </a:rPr>
            </a:br>
            <a:r>
              <a:rPr lang="zh-CN" altLang="en-US" sz="2600" b="1" dirty="0">
                <a:solidFill>
                  <a:schemeClr val="bg1"/>
                </a:solidFill>
                <a:latin typeface="楷体" panose="02010609060101010101" pitchFamily="49" charset="-122"/>
                <a:ea typeface="楷体" panose="02010609060101010101" pitchFamily="49" charset="-122"/>
              </a:rPr>
              <a:t>中唐空铁发展已经站在了轨道交通的风口上</a:t>
            </a:r>
            <a:br>
              <a:rPr lang="en-US" altLang="zh-CN" sz="2600" dirty="0">
                <a:solidFill>
                  <a:schemeClr val="bg1"/>
                </a:solidFill>
                <a:latin typeface="楷体" panose="02010609060101010101" pitchFamily="49" charset="-122"/>
                <a:ea typeface="楷体" panose="02010609060101010101" pitchFamily="49" charset="-122"/>
              </a:rPr>
            </a:br>
            <a:endParaRPr lang="en-US" altLang="zh-CN" sz="2600" dirty="0">
              <a:solidFill>
                <a:schemeClr val="bg1"/>
              </a:solidFill>
              <a:latin typeface="楷体" panose="02010609060101010101" pitchFamily="49" charset="-122"/>
              <a:ea typeface="楷体" panose="02010609060101010101" pitchFamily="49" charset="-122"/>
            </a:endParaRPr>
          </a:p>
        </p:txBody>
      </p:sp>
      <p:sp>
        <p:nvSpPr>
          <p:cNvPr id="5" name="文本框 4">
            <a:extLst>
              <a:ext uri="{FF2B5EF4-FFF2-40B4-BE49-F238E27FC236}">
                <a16:creationId xmlns:a16="http://schemas.microsoft.com/office/drawing/2014/main" id="{6DE7E1AF-9A9A-40C7-8240-90F19A33B625}"/>
              </a:ext>
            </a:extLst>
          </p:cNvPr>
          <p:cNvSpPr txBox="1"/>
          <p:nvPr/>
        </p:nvSpPr>
        <p:spPr>
          <a:xfrm>
            <a:off x="1578643" y="2985292"/>
            <a:ext cx="1826141" cy="584775"/>
          </a:xfrm>
          <a:prstGeom prst="rect">
            <a:avLst/>
          </a:prstGeom>
          <a:noFill/>
        </p:spPr>
        <p:txBody>
          <a:bodyPr wrap="none" rtlCol="0">
            <a:spAutoFit/>
          </a:bodyPr>
          <a:lstStyle/>
          <a:p>
            <a:r>
              <a:rPr lang="zh-CN" altLang="en-US" sz="3200" dirty="0">
                <a:solidFill>
                  <a:schemeClr val="bg1"/>
                </a:solidFill>
                <a:latin typeface="楷体" panose="02010609060101010101" pitchFamily="49" charset="-122"/>
                <a:ea typeface="楷体" panose="02010609060101010101" pitchFamily="49" charset="-122"/>
              </a:rPr>
              <a:t>大势所趋</a:t>
            </a:r>
            <a:endParaRPr lang="zh-CN" altLang="en-US" sz="2800" dirty="0">
              <a:solidFill>
                <a:schemeClr val="bg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3507340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6"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E11BC209-CF36-4ED9-8614-1FC5B7310346}"/>
              </a:ext>
            </a:extLst>
          </p:cNvPr>
          <p:cNvSpPr>
            <a:spLocks noGrp="1"/>
          </p:cNvSpPr>
          <p:nvPr>
            <p:ph type="title"/>
          </p:nvPr>
        </p:nvSpPr>
        <p:spPr>
          <a:xfrm>
            <a:off x="4380588" y="965199"/>
            <a:ext cx="6634415" cy="4927601"/>
          </a:xfrm>
        </p:spPr>
        <p:txBody>
          <a:bodyPr vert="horz" lIns="91440" tIns="45720" rIns="91440" bIns="45720" rtlCol="0" anchor="ctr">
            <a:normAutofit/>
          </a:bodyPr>
          <a:lstStyle/>
          <a:p>
            <a:pPr lvl="0">
              <a:lnSpc>
                <a:spcPct val="80000"/>
              </a:lnSpc>
            </a:pPr>
            <a:r>
              <a:rPr lang="zh-CN" altLang="en-US" sz="2800" b="1" dirty="0">
                <a:solidFill>
                  <a:schemeClr val="bg1"/>
                </a:solidFill>
                <a:latin typeface="楷体" panose="02010609060101010101" pitchFamily="49" charset="-122"/>
                <a:ea typeface="楷体" panose="02010609060101010101" pitchFamily="49" charset="-122"/>
              </a:rPr>
              <a:t>新能源空铁制式适应中园国情，潜力巨大。</a:t>
            </a:r>
            <a:br>
              <a:rPr lang="en-US" altLang="zh-CN" sz="2800" b="1" dirty="0">
                <a:solidFill>
                  <a:schemeClr val="bg1"/>
                </a:solidFill>
                <a:latin typeface="楷体" panose="02010609060101010101" pitchFamily="49" charset="-122"/>
                <a:ea typeface="楷体" panose="02010609060101010101" pitchFamily="49" charset="-122"/>
              </a:rPr>
            </a:br>
            <a:br>
              <a:rPr lang="en-US" altLang="zh-CN" sz="2800" dirty="0">
                <a:solidFill>
                  <a:schemeClr val="bg1"/>
                </a:solidFill>
                <a:latin typeface="楷体" panose="02010609060101010101" pitchFamily="49" charset="-122"/>
                <a:ea typeface="楷体" panose="02010609060101010101" pitchFamily="49" charset="-122"/>
              </a:rPr>
            </a:br>
            <a:r>
              <a:rPr lang="zh-CN" altLang="en-US" sz="2800" dirty="0">
                <a:solidFill>
                  <a:schemeClr val="bg1"/>
                </a:solidFill>
                <a:latin typeface="楷体" panose="02010609060101010101" pitchFamily="49" charset="-122"/>
                <a:ea typeface="楷体" panose="02010609060101010101" pitchFamily="49" charset="-122"/>
              </a:rPr>
              <a:t>空铁与其他轨道交通制式相比，极具竞争力、适应力和扩展力。作为一种非常接地气的交通制式，新能源空铁的发展一定会得到地方政府和广大民众的欢迎。</a:t>
            </a:r>
          </a:p>
        </p:txBody>
      </p:sp>
    </p:spTree>
    <p:extLst>
      <p:ext uri="{BB962C8B-B14F-4D97-AF65-F5344CB8AC3E}">
        <p14:creationId xmlns:p14="http://schemas.microsoft.com/office/powerpoint/2010/main" val="11026301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07127191-E3D3-4AE7-9B10-750B4E216FBC}"/>
              </a:ext>
            </a:extLst>
          </p:cNvPr>
          <p:cNvSpPr>
            <a:spLocks noGrp="1"/>
          </p:cNvSpPr>
          <p:nvPr>
            <p:ph type="title"/>
          </p:nvPr>
        </p:nvSpPr>
        <p:spPr>
          <a:xfrm>
            <a:off x="4380588" y="965199"/>
            <a:ext cx="6766078" cy="4927601"/>
          </a:xfrm>
        </p:spPr>
        <p:txBody>
          <a:bodyPr vert="horz" lIns="91440" tIns="45720" rIns="91440" bIns="45720" rtlCol="0" anchor="ctr">
            <a:normAutofit fontScale="90000"/>
          </a:bodyPr>
          <a:lstStyle/>
          <a:p>
            <a:pPr lvl="0">
              <a:lnSpc>
                <a:spcPct val="100000"/>
              </a:lnSpc>
            </a:pPr>
            <a:br>
              <a:rPr lang="en-US" altLang="zh-CN" sz="3000" dirty="0">
                <a:solidFill>
                  <a:schemeClr val="tx1">
                    <a:lumMod val="85000"/>
                    <a:lumOff val="15000"/>
                  </a:schemeClr>
                </a:solidFill>
                <a:latin typeface="楷体" panose="02010609060101010101" pitchFamily="49" charset="-122"/>
                <a:ea typeface="楷体" panose="02010609060101010101" pitchFamily="49" charset="-122"/>
              </a:rPr>
            </a:br>
            <a:r>
              <a:rPr lang="zh-CN" altLang="en-US" sz="3000" dirty="0">
                <a:solidFill>
                  <a:schemeClr val="tx1">
                    <a:lumMod val="85000"/>
                    <a:lumOff val="15000"/>
                  </a:schemeClr>
                </a:solidFill>
                <a:latin typeface="楷体" panose="02010609060101010101" pitchFamily="49" charset="-122"/>
                <a:ea typeface="楷体" panose="02010609060101010101" pitchFamily="49" charset="-122"/>
              </a:rPr>
              <a:t>主要涉及新能源、新材料、智能制造、移动通信、中央控制、立体传媒、商业连锁、地产开发、专业技术服务等领域，将成为带动轨道交通及其关联产业投资的新引擎。</a:t>
            </a:r>
            <a:br>
              <a:rPr lang="zh-CN" altLang="en-US" sz="3000" dirty="0">
                <a:solidFill>
                  <a:schemeClr val="tx1">
                    <a:lumMod val="85000"/>
                    <a:lumOff val="15000"/>
                  </a:schemeClr>
                </a:solidFill>
                <a:latin typeface="楷体" panose="02010609060101010101" pitchFamily="49" charset="-122"/>
                <a:ea typeface="楷体" panose="02010609060101010101" pitchFamily="49" charset="-122"/>
              </a:rPr>
            </a:br>
            <a:r>
              <a:rPr lang="zh-CN" altLang="en-US" sz="3000" dirty="0">
                <a:solidFill>
                  <a:schemeClr val="tx1">
                    <a:lumMod val="85000"/>
                    <a:lumOff val="15000"/>
                  </a:schemeClr>
                </a:solidFill>
                <a:latin typeface="楷体" panose="02010609060101010101" pitchFamily="49" charset="-122"/>
                <a:ea typeface="楷体" panose="02010609060101010101" pitchFamily="49" charset="-122"/>
              </a:rPr>
              <a:t>将对冶金、建筑、装备制造、机械、化工、信息等产业催生巨大的市场需求，成为国民经济新的增长点，并对国家去产能，供给侧改革，去产能产生巨大作用。从而推动传统制造业供给结构提质转型，拉动先进制造业的投资，促进实体经济的发展。</a:t>
            </a:r>
            <a:br>
              <a:rPr lang="zh-CN" altLang="en-US" sz="3000" dirty="0">
                <a:solidFill>
                  <a:schemeClr val="tx1">
                    <a:lumMod val="85000"/>
                    <a:lumOff val="15000"/>
                  </a:schemeClr>
                </a:solidFill>
                <a:latin typeface="楷体" panose="02010609060101010101" pitchFamily="49" charset="-122"/>
                <a:ea typeface="楷体" panose="02010609060101010101" pitchFamily="49" charset="-122"/>
              </a:rPr>
            </a:br>
            <a:r>
              <a:rPr lang="en-US" altLang="zh-CN" sz="3000" dirty="0">
                <a:solidFill>
                  <a:schemeClr val="tx1">
                    <a:lumMod val="85000"/>
                    <a:lumOff val="15000"/>
                  </a:schemeClr>
                </a:solidFill>
                <a:latin typeface="楷体" panose="02010609060101010101" pitchFamily="49" charset="-122"/>
                <a:ea typeface="楷体" panose="02010609060101010101" pitchFamily="49" charset="-122"/>
              </a:rPr>
              <a:t> </a:t>
            </a:r>
          </a:p>
        </p:txBody>
      </p:sp>
      <p:sp>
        <p:nvSpPr>
          <p:cNvPr id="4" name="文本框 3">
            <a:extLst>
              <a:ext uri="{FF2B5EF4-FFF2-40B4-BE49-F238E27FC236}">
                <a16:creationId xmlns:a16="http://schemas.microsoft.com/office/drawing/2014/main" id="{90B46170-732F-4943-86C2-E8BC2F3AE2FF}"/>
              </a:ext>
            </a:extLst>
          </p:cNvPr>
          <p:cNvSpPr txBox="1"/>
          <p:nvPr/>
        </p:nvSpPr>
        <p:spPr>
          <a:xfrm>
            <a:off x="653692" y="2729948"/>
            <a:ext cx="3070071" cy="954107"/>
          </a:xfrm>
          <a:prstGeom prst="rect">
            <a:avLst/>
          </a:prstGeom>
          <a:noFill/>
        </p:spPr>
        <p:txBody>
          <a:bodyPr wrap="none" rtlCol="0">
            <a:spAutoFit/>
          </a:bodyPr>
          <a:lstStyle/>
          <a:p>
            <a:r>
              <a:rPr lang="zh-CN" altLang="en-US" sz="2800" b="1" dirty="0">
                <a:solidFill>
                  <a:schemeClr val="tx1">
                    <a:lumMod val="85000"/>
                    <a:lumOff val="15000"/>
                  </a:schemeClr>
                </a:solidFill>
                <a:latin typeface="楷体" panose="02010609060101010101" pitchFamily="49" charset="-122"/>
                <a:ea typeface="楷体" panose="02010609060101010101" pitchFamily="49" charset="-122"/>
              </a:rPr>
              <a:t>新能源空铁将形成</a:t>
            </a:r>
            <a:endParaRPr lang="en-US" altLang="zh-CN" sz="2800" b="1" dirty="0">
              <a:solidFill>
                <a:schemeClr val="tx1">
                  <a:lumMod val="85000"/>
                  <a:lumOff val="15000"/>
                </a:schemeClr>
              </a:solidFill>
              <a:latin typeface="楷体" panose="02010609060101010101" pitchFamily="49" charset="-122"/>
              <a:ea typeface="楷体" panose="02010609060101010101" pitchFamily="49" charset="-122"/>
            </a:endParaRPr>
          </a:p>
          <a:p>
            <a:r>
              <a:rPr lang="zh-CN" altLang="en-US" sz="2800" b="1" dirty="0">
                <a:solidFill>
                  <a:schemeClr val="tx1">
                    <a:lumMod val="85000"/>
                    <a:lumOff val="15000"/>
                  </a:schemeClr>
                </a:solidFill>
                <a:latin typeface="楷体" panose="02010609060101010101" pitchFamily="49" charset="-122"/>
                <a:ea typeface="楷体" panose="02010609060101010101" pitchFamily="49" charset="-122"/>
              </a:rPr>
              <a:t>一个庞大的产业链</a:t>
            </a:r>
            <a:endParaRPr lang="zh-CN" altLang="en-US" sz="2800" dirty="0"/>
          </a:p>
        </p:txBody>
      </p:sp>
    </p:spTree>
    <p:extLst>
      <p:ext uri="{BB962C8B-B14F-4D97-AF65-F5344CB8AC3E}">
        <p14:creationId xmlns:p14="http://schemas.microsoft.com/office/powerpoint/2010/main" val="41710497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8" name="Picture 2">
            <a:extLst>
              <a:ext uri="{FF2B5EF4-FFF2-40B4-BE49-F238E27FC236}">
                <a16:creationId xmlns:a16="http://schemas.microsoft.com/office/drawing/2014/main" id="{8CE90866-9C2F-4741-86AE-75BF35FE2F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9900" b="1"/>
          <a:stretch/>
        </p:blipFill>
        <p:spPr bwMode="auto">
          <a:xfrm>
            <a:off x="20" y="13262"/>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CF0D9843-786E-4D21-A059-684DB9044DA2}"/>
              </a:ext>
            </a:extLst>
          </p:cNvPr>
          <p:cNvSpPr>
            <a:spLocks noGrp="1"/>
          </p:cNvSpPr>
          <p:nvPr>
            <p:ph type="title"/>
          </p:nvPr>
        </p:nvSpPr>
        <p:spPr>
          <a:xfrm>
            <a:off x="674237" y="3008248"/>
            <a:ext cx="3657600" cy="2887579"/>
          </a:xfrm>
        </p:spPr>
        <p:txBody>
          <a:bodyPr vert="horz" lIns="91440" tIns="45720" rIns="91440" bIns="45720" rtlCol="0" anchor="b">
            <a:noAutofit/>
          </a:bodyPr>
          <a:lstStyle/>
          <a:p>
            <a:pPr lvl="0">
              <a:lnSpc>
                <a:spcPct val="100000"/>
              </a:lnSpc>
            </a:pPr>
            <a:r>
              <a:rPr lang="zh-CN" altLang="en-US" sz="2000" b="1" dirty="0">
                <a:latin typeface="楷体" panose="02010609060101010101" pitchFamily="49" charset="-122"/>
                <a:ea typeface="楷体" panose="02010609060101010101" pitchFamily="49" charset="-122"/>
              </a:rPr>
              <a:t>   改变人们的出行方式和生活方式</a:t>
            </a:r>
            <a:br>
              <a:rPr lang="en-US" altLang="zh-CN" sz="2000" b="1" dirty="0">
                <a:latin typeface="楷体" panose="02010609060101010101" pitchFamily="49" charset="-122"/>
                <a:ea typeface="楷体" panose="02010609060101010101" pitchFamily="49" charset="-122"/>
              </a:rPr>
            </a:br>
            <a:br>
              <a:rPr lang="en-US" altLang="zh-CN" sz="2000" dirty="0">
                <a:latin typeface="楷体" panose="02010609060101010101" pitchFamily="49" charset="-122"/>
                <a:ea typeface="楷体" panose="02010609060101010101" pitchFamily="49" charset="-122"/>
              </a:rPr>
            </a:br>
            <a:r>
              <a:rPr lang="zh-CN" altLang="en-US" sz="2000" dirty="0">
                <a:latin typeface="楷体" panose="02010609060101010101" pitchFamily="49" charset="-122"/>
                <a:ea typeface="楷体" panose="02010609060101010101" pitchFamily="49" charset="-122"/>
              </a:rPr>
              <a:t>随着空铁在城市的建设发展和完善，人们将不再把乘坐小汽车出行作为主要方式，而是选择空铁作为出行的主要方式。</a:t>
            </a:r>
            <a:br>
              <a:rPr lang="en-US" altLang="zh-CN" sz="2000" dirty="0">
                <a:latin typeface="楷体" panose="02010609060101010101" pitchFamily="49" charset="-122"/>
                <a:ea typeface="楷体" panose="02010609060101010101" pitchFamily="49" charset="-122"/>
              </a:rPr>
            </a:br>
            <a:br>
              <a:rPr lang="en-US" altLang="zh-CN" sz="2000" dirty="0">
                <a:latin typeface="楷体" panose="02010609060101010101" pitchFamily="49" charset="-122"/>
                <a:ea typeface="楷体" panose="02010609060101010101" pitchFamily="49" charset="-122"/>
              </a:rPr>
            </a:br>
            <a:r>
              <a:rPr lang="zh-CN" altLang="en-US" sz="2000" dirty="0">
                <a:latin typeface="楷体" panose="02010609060101010101" pitchFamily="49" charset="-122"/>
                <a:ea typeface="楷体" panose="02010609060101010101" pitchFamily="49" charset="-122"/>
              </a:rPr>
              <a:t>出行方式的改变进而改变人们的生活方式。这对于减少大气污染，根治“大城市病”，提高生活质量，造福广大民众都有巨大的推动作用。</a:t>
            </a:r>
            <a:br>
              <a:rPr lang="zh-CN" altLang="en-US" sz="2000" dirty="0">
                <a:latin typeface="楷体" panose="02010609060101010101" pitchFamily="49" charset="-122"/>
                <a:ea typeface="楷体" panose="02010609060101010101" pitchFamily="49" charset="-122"/>
              </a:rPr>
            </a:br>
            <a:endParaRPr lang="en-US" altLang="zh-CN"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8537234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矩形 4">
            <a:extLst>
              <a:ext uri="{FF2B5EF4-FFF2-40B4-BE49-F238E27FC236}">
                <a16:creationId xmlns:a16="http://schemas.microsoft.com/office/drawing/2014/main" id="{6EB55F6E-CCBB-423E-977C-A7BBAE543131}"/>
              </a:ext>
            </a:extLst>
          </p:cNvPr>
          <p:cNvSpPr/>
          <p:nvPr/>
        </p:nvSpPr>
        <p:spPr>
          <a:xfrm>
            <a:off x="464230" y="886267"/>
            <a:ext cx="8806376" cy="5816977"/>
          </a:xfrm>
          <a:prstGeom prst="rect">
            <a:avLst/>
          </a:prstGeom>
        </p:spPr>
        <p:txBody>
          <a:bodyPr wrap="square">
            <a:spAutoFit/>
          </a:bodyPr>
          <a:lstStyle/>
          <a:p>
            <a:r>
              <a:rPr lang="zh-CN" altLang="zh-CN" sz="2400" b="1" dirty="0">
                <a:latin typeface="楷体" panose="02010609060101010101" pitchFamily="49" charset="-122"/>
                <a:ea typeface="楷体" panose="02010609060101010101" pitchFamily="49" charset="-122"/>
              </a:rPr>
              <a:t>六、新能源空铁成果的创新性、先进性</a:t>
            </a:r>
            <a:endParaRPr lang="en-US" altLang="zh-CN" sz="2400" dirty="0">
              <a:latin typeface="楷体" panose="02010609060101010101" pitchFamily="49" charset="-122"/>
              <a:ea typeface="楷体" panose="02010609060101010101" pitchFamily="49" charset="-122"/>
            </a:endParaRPr>
          </a:p>
          <a:p>
            <a:endParaRPr lang="en-US" altLang="zh-CN" sz="2400" dirty="0">
              <a:latin typeface="楷体" panose="02010609060101010101" pitchFamily="49" charset="-122"/>
              <a:ea typeface="楷体" panose="02010609060101010101" pitchFamily="49" charset="-122"/>
            </a:endParaRPr>
          </a:p>
          <a:p>
            <a:r>
              <a:rPr lang="zh-CN" altLang="zh-CN" dirty="0">
                <a:latin typeface="楷体" panose="02010609060101010101" pitchFamily="49" charset="-122"/>
                <a:ea typeface="楷体" panose="02010609060101010101" pitchFamily="49" charset="-122"/>
              </a:rPr>
              <a:t>新能源空铁作为一种中等运量的城市轨道交通新制式，属国内外首创，填补了国内外空白，是我国自主创新的成果，拥有完全自主知识产权。中唐空铁集团已申请了</a:t>
            </a:r>
            <a:r>
              <a:rPr lang="en-US" altLang="zh-CN" dirty="0">
                <a:latin typeface="楷体" panose="02010609060101010101" pitchFamily="49" charset="-122"/>
                <a:ea typeface="楷体" panose="02010609060101010101" pitchFamily="49" charset="-122"/>
              </a:rPr>
              <a:t>38</a:t>
            </a:r>
            <a:r>
              <a:rPr lang="zh-CN" altLang="zh-CN" dirty="0">
                <a:latin typeface="楷体" panose="02010609060101010101" pitchFamily="49" charset="-122"/>
                <a:ea typeface="楷体" panose="02010609060101010101" pitchFamily="49" charset="-122"/>
              </a:rPr>
              <a:t>项专利和</a:t>
            </a:r>
            <a:r>
              <a:rPr lang="en-US" altLang="zh-CN" dirty="0">
                <a:latin typeface="楷体" panose="02010609060101010101" pitchFamily="49" charset="-122"/>
                <a:ea typeface="楷体" panose="02010609060101010101" pitchFamily="49" charset="-122"/>
              </a:rPr>
              <a:t>100</a:t>
            </a:r>
            <a:r>
              <a:rPr lang="zh-CN" altLang="zh-CN" dirty="0">
                <a:latin typeface="楷体" panose="02010609060101010101" pitchFamily="49" charset="-122"/>
                <a:ea typeface="楷体" panose="02010609060101010101" pitchFamily="49" charset="-122"/>
              </a:rPr>
              <a:t>多项专有技术，主要具有以下创新：</a:t>
            </a:r>
          </a:p>
          <a:p>
            <a:r>
              <a:rPr lang="en-US" altLang="zh-CN" dirty="0">
                <a:latin typeface="楷体" panose="02010609060101010101" pitchFamily="49" charset="-122"/>
                <a:ea typeface="楷体" panose="02010609060101010101" pitchFamily="49" charset="-122"/>
              </a:rPr>
              <a:t>1</a:t>
            </a:r>
            <a:r>
              <a:rPr lang="zh-CN" altLang="zh-CN" dirty="0">
                <a:latin typeface="楷体" panose="02010609060101010101" pitchFamily="49" charset="-122"/>
                <a:ea typeface="楷体" panose="02010609060101010101" pitchFamily="49" charset="-122"/>
              </a:rPr>
              <a:t>、目前世界各国，无论地铁、地面轨道还是既有的悬挂式轨道交通，均采用外接电力作为动力源驱动列车运行。新能源空铁不同于目前世界各国轨道交通采用外接电力驱动的方式，而是采用自主创新开发的超级锂电池能量包作为动力源。</a:t>
            </a:r>
          </a:p>
          <a:p>
            <a:r>
              <a:rPr lang="en-US" altLang="zh-CN" dirty="0">
                <a:latin typeface="楷体" panose="02010609060101010101" pitchFamily="49" charset="-122"/>
                <a:ea typeface="楷体" panose="02010609060101010101" pitchFamily="49" charset="-122"/>
              </a:rPr>
              <a:t>2</a:t>
            </a:r>
            <a:r>
              <a:rPr lang="zh-CN" altLang="zh-CN" dirty="0">
                <a:latin typeface="楷体" panose="02010609060101010101" pitchFamily="49" charset="-122"/>
                <a:ea typeface="楷体" panose="02010609060101010101" pitchFamily="49" charset="-122"/>
              </a:rPr>
              <a:t>、革新转向架研制技术，开发了带自锁式悬吊机构及差速胶轮的新型转向架、中空铝型材骨架加复合蒙皮的轻量化车体，突破实现车厢轻量化。使新能源空铁车辆综合性能更加优良。</a:t>
            </a:r>
          </a:p>
          <a:p>
            <a:r>
              <a:rPr lang="en-US" altLang="zh-CN" dirty="0">
                <a:latin typeface="楷体" panose="02010609060101010101" pitchFamily="49" charset="-122"/>
                <a:ea typeface="楷体" panose="02010609060101010101" pitchFamily="49" charset="-122"/>
              </a:rPr>
              <a:t>3</a:t>
            </a:r>
            <a:r>
              <a:rPr lang="zh-CN" altLang="zh-CN" dirty="0">
                <a:latin typeface="楷体" panose="02010609060101010101" pitchFamily="49" charset="-122"/>
                <a:ea typeface="楷体" panose="02010609060101010101" pitchFamily="49" charset="-122"/>
              </a:rPr>
              <a:t>、对空铁的轨道梁柱又进行大胆创新，突破很多关键技术。研制了整体平移式道岔梁，实现了道岔梁整体悬挂、平移、锁定及连接，结构紧凑、锁定可靠、车辆过岔接缝连续过渡，保证了车辆平稳安全运行。</a:t>
            </a:r>
          </a:p>
          <a:p>
            <a:r>
              <a:rPr lang="en-US" altLang="zh-CN" dirty="0">
                <a:latin typeface="楷体" panose="02010609060101010101" pitchFamily="49" charset="-122"/>
                <a:ea typeface="楷体" panose="02010609060101010101" pitchFamily="49" charset="-122"/>
              </a:rPr>
              <a:t>4</a:t>
            </a:r>
            <a:r>
              <a:rPr lang="zh-CN" altLang="zh-CN" dirty="0">
                <a:latin typeface="楷体" panose="02010609060101010101" pitchFamily="49" charset="-122"/>
                <a:ea typeface="楷体" panose="02010609060101010101" pitchFamily="49" charset="-122"/>
              </a:rPr>
              <a:t>、创新了信号控车技术，突破实现了自动驾驶技术以及电池管理系统。信号控制系统采用</a:t>
            </a:r>
            <a:r>
              <a:rPr lang="en-US" altLang="zh-CN" dirty="0">
                <a:latin typeface="楷体" panose="02010609060101010101" pitchFamily="49" charset="-122"/>
                <a:ea typeface="楷体" panose="02010609060101010101" pitchFamily="49" charset="-122"/>
              </a:rPr>
              <a:t>ATO</a:t>
            </a:r>
            <a:r>
              <a:rPr lang="zh-CN" altLang="zh-CN" dirty="0">
                <a:latin typeface="楷体" panose="02010609060101010101" pitchFamily="49" charset="-122"/>
                <a:ea typeface="楷体" panose="02010609060101010101" pitchFamily="49" charset="-122"/>
              </a:rPr>
              <a:t>智能动态多模式控车算法与电池管理系统（</a:t>
            </a:r>
            <a:r>
              <a:rPr lang="en-US" altLang="zh-CN" dirty="0">
                <a:latin typeface="楷体" panose="02010609060101010101" pitchFamily="49" charset="-122"/>
                <a:ea typeface="楷体" panose="02010609060101010101" pitchFamily="49" charset="-122"/>
              </a:rPr>
              <a:t>BMS)</a:t>
            </a:r>
            <a:r>
              <a:rPr lang="zh-CN" altLang="zh-CN" dirty="0">
                <a:latin typeface="楷体" panose="02010609060101010101" pitchFamily="49" charset="-122"/>
                <a:ea typeface="楷体" panose="02010609060101010101" pitchFamily="49" charset="-122"/>
              </a:rPr>
              <a:t>实时交互技术，实现了电池供电效率最大化；采用以轨旁</a:t>
            </a:r>
            <a:r>
              <a:rPr lang="en-US" altLang="zh-CN" dirty="0">
                <a:latin typeface="楷体" panose="02010609060101010101" pitchFamily="49" charset="-122"/>
                <a:ea typeface="楷体" panose="02010609060101010101" pitchFamily="49" charset="-122"/>
              </a:rPr>
              <a:t>ATP</a:t>
            </a:r>
            <a:r>
              <a:rPr lang="zh-CN" altLang="zh-CN" dirty="0">
                <a:latin typeface="楷体" panose="02010609060101010101" pitchFamily="49" charset="-122"/>
                <a:ea typeface="楷体" panose="02010609060101010101" pitchFamily="49" charset="-122"/>
              </a:rPr>
              <a:t>和联锁一体化设计，设备房和轨旁设备配置简洁，节省投资。</a:t>
            </a:r>
          </a:p>
          <a:p>
            <a:r>
              <a:rPr lang="en-US" altLang="zh-CN" dirty="0">
                <a:latin typeface="楷体" panose="02010609060101010101" pitchFamily="49" charset="-122"/>
                <a:ea typeface="楷体" panose="02010609060101010101" pitchFamily="49" charset="-122"/>
              </a:rPr>
              <a:t> </a:t>
            </a:r>
            <a:endParaRPr lang="zh-CN" altLang="zh-CN" dirty="0">
              <a:latin typeface="楷体" panose="02010609060101010101" pitchFamily="49" charset="-122"/>
              <a:ea typeface="楷体" panose="02010609060101010101" pitchFamily="49" charset="-122"/>
            </a:endParaRPr>
          </a:p>
          <a:p>
            <a:endParaRPr lang="zh-CN" altLang="en-US"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322667332"/>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内容占位符 2">
            <a:extLst>
              <a:ext uri="{FF2B5EF4-FFF2-40B4-BE49-F238E27FC236}">
                <a16:creationId xmlns:a16="http://schemas.microsoft.com/office/drawing/2014/main" id="{63B482B8-1FFB-48B3-B66E-2A0DC7BBBFB6}"/>
              </a:ext>
            </a:extLst>
          </p:cNvPr>
          <p:cNvSpPr>
            <a:spLocks noGrp="1"/>
          </p:cNvSpPr>
          <p:nvPr>
            <p:ph idx="1"/>
          </p:nvPr>
        </p:nvSpPr>
        <p:spPr>
          <a:xfrm>
            <a:off x="521280" y="180549"/>
            <a:ext cx="10515598" cy="4154361"/>
          </a:xfrm>
        </p:spPr>
        <p:txBody>
          <a:bodyPr>
            <a:noAutofit/>
          </a:bodyPr>
          <a:lstStyle/>
          <a:p>
            <a:pPr>
              <a:lnSpc>
                <a:spcPct val="100000"/>
              </a:lnSpc>
            </a:pPr>
            <a:r>
              <a:rPr lang="zh-CN" altLang="zh-CN" sz="2400" b="1" dirty="0">
                <a:latin typeface="楷体" panose="02010609060101010101" pitchFamily="49" charset="-122"/>
                <a:ea typeface="楷体" panose="02010609060101010101" pitchFamily="49" charset="-122"/>
              </a:rPr>
              <a:t>七、中唐空铁集团公司简介</a:t>
            </a:r>
            <a:endParaRPr lang="zh-CN" altLang="zh-CN" sz="2400" dirty="0">
              <a:latin typeface="楷体" panose="02010609060101010101" pitchFamily="49" charset="-122"/>
              <a:ea typeface="楷体" panose="02010609060101010101" pitchFamily="49" charset="-122"/>
            </a:endParaRPr>
          </a:p>
          <a:p>
            <a:pPr marL="0" indent="0">
              <a:lnSpc>
                <a:spcPct val="100000"/>
              </a:lnSpc>
              <a:buNone/>
            </a:pPr>
            <a:r>
              <a:rPr lang="en-US" altLang="zh-CN" sz="2000" dirty="0">
                <a:latin typeface="楷体" panose="02010609060101010101" pitchFamily="49" charset="-122"/>
                <a:ea typeface="楷体" panose="02010609060101010101" pitchFamily="49" charset="-122"/>
              </a:rPr>
              <a:t> </a:t>
            </a:r>
            <a:endParaRPr lang="zh-CN" altLang="zh-CN" sz="2000" dirty="0">
              <a:latin typeface="楷体" panose="02010609060101010101" pitchFamily="49" charset="-122"/>
              <a:ea typeface="楷体" panose="02010609060101010101" pitchFamily="49" charset="-122"/>
            </a:endParaRPr>
          </a:p>
          <a:p>
            <a:pPr lvl="0">
              <a:lnSpc>
                <a:spcPct val="100000"/>
              </a:lnSpc>
            </a:pPr>
            <a:r>
              <a:rPr lang="zh-CN" altLang="zh-CN" sz="2000" b="1" dirty="0">
                <a:latin typeface="楷体" panose="02010609060101010101" pitchFamily="49" charset="-122"/>
                <a:ea typeface="楷体" panose="02010609060101010101" pitchFamily="49" charset="-122"/>
              </a:rPr>
              <a:t>企业性质</a:t>
            </a:r>
            <a:endParaRPr lang="zh-CN" altLang="zh-CN" sz="2000" dirty="0">
              <a:latin typeface="楷体" panose="02010609060101010101" pitchFamily="49" charset="-122"/>
              <a:ea typeface="楷体" panose="02010609060101010101" pitchFamily="49" charset="-122"/>
            </a:endParaRPr>
          </a:p>
          <a:p>
            <a:pPr>
              <a:lnSpc>
                <a:spcPct val="100000"/>
              </a:lnSpc>
            </a:pPr>
            <a:r>
              <a:rPr lang="zh-CN" altLang="zh-CN" sz="2000" dirty="0">
                <a:latin typeface="楷体" panose="02010609060101010101" pitchFamily="49" charset="-122"/>
                <a:ea typeface="楷体" panose="02010609060101010101" pitchFamily="49" charset="-122"/>
              </a:rPr>
              <a:t>中唐空铁集团有限公司是我国新能源轨道交通科技创新型民营企业，主要从事中国新能源轨道交通，尤其是新能源空铁的研发、投资、建设与营运，是中国新能源空铁的开创和领军企业。</a:t>
            </a:r>
          </a:p>
          <a:p>
            <a:pPr>
              <a:lnSpc>
                <a:spcPct val="100000"/>
              </a:lnSpc>
            </a:pPr>
            <a:r>
              <a:rPr lang="zh-CN" altLang="zh-CN" sz="2000" dirty="0">
                <a:latin typeface="楷体" panose="02010609060101010101" pitchFamily="49" charset="-122"/>
                <a:ea typeface="楷体" panose="02010609060101010101" pitchFamily="49" charset="-122"/>
              </a:rPr>
              <a:t>公司目前下属子公司：四川中唐空铁科技有限公司、中唐空铁工程设计研究院有限公司、中唐空铁空铁研究院有限公司。</a:t>
            </a:r>
          </a:p>
          <a:p>
            <a:pPr marL="0" indent="0">
              <a:lnSpc>
                <a:spcPct val="100000"/>
              </a:lnSpc>
              <a:buNone/>
            </a:pPr>
            <a:r>
              <a:rPr lang="en-US" altLang="zh-CN" sz="2000" dirty="0">
                <a:latin typeface="楷体" panose="02010609060101010101" pitchFamily="49" charset="-122"/>
                <a:ea typeface="楷体" panose="02010609060101010101" pitchFamily="49" charset="-122"/>
              </a:rPr>
              <a:t> </a:t>
            </a:r>
            <a:endParaRPr lang="zh-CN" altLang="zh-CN" sz="2000" dirty="0">
              <a:latin typeface="楷体" panose="02010609060101010101" pitchFamily="49" charset="-122"/>
              <a:ea typeface="楷体" panose="02010609060101010101" pitchFamily="49" charset="-122"/>
            </a:endParaRPr>
          </a:p>
          <a:p>
            <a:pPr lvl="0">
              <a:lnSpc>
                <a:spcPct val="100000"/>
              </a:lnSpc>
            </a:pPr>
            <a:r>
              <a:rPr lang="zh-CN" altLang="zh-CN" sz="2000" b="1" dirty="0">
                <a:latin typeface="楷体" panose="02010609060101010101" pitchFamily="49" charset="-122"/>
                <a:ea typeface="楷体" panose="02010609060101010101" pitchFamily="49" charset="-122"/>
              </a:rPr>
              <a:t>企业战略定位</a:t>
            </a:r>
            <a:endParaRPr lang="zh-CN" altLang="zh-CN" sz="2000" dirty="0">
              <a:latin typeface="楷体" panose="02010609060101010101" pitchFamily="49" charset="-122"/>
              <a:ea typeface="楷体" panose="02010609060101010101" pitchFamily="49" charset="-122"/>
            </a:endParaRPr>
          </a:p>
          <a:p>
            <a:pPr>
              <a:lnSpc>
                <a:spcPct val="100000"/>
              </a:lnSpc>
            </a:pPr>
            <a:r>
              <a:rPr lang="zh-CN" altLang="zh-CN" sz="2000" dirty="0">
                <a:latin typeface="楷体" panose="02010609060101010101" pitchFamily="49" charset="-122"/>
                <a:ea typeface="楷体" panose="02010609060101010101" pitchFamily="49" charset="-122"/>
              </a:rPr>
              <a:t>是全球空中轨道交通行业的领导者；是城市和旅游景区等公共交通解决方案的提供商；空中轨道交通系统成套设备的供应商；空中列车运行的技术服务商。</a:t>
            </a:r>
          </a:p>
          <a:p>
            <a:pPr lvl="0">
              <a:lnSpc>
                <a:spcPct val="100000"/>
              </a:lnSpc>
            </a:pPr>
            <a:r>
              <a:rPr lang="zh-CN" altLang="zh-CN" sz="2000" b="1" dirty="0">
                <a:latin typeface="楷体" panose="02010609060101010101" pitchFamily="49" charset="-122"/>
                <a:ea typeface="楷体" panose="02010609060101010101" pitchFamily="49" charset="-122"/>
              </a:rPr>
              <a:t>中唐空铁集团企业理念、目标、文化</a:t>
            </a:r>
            <a:endParaRPr lang="zh-CN" altLang="zh-CN" sz="2000" dirty="0">
              <a:latin typeface="楷体" panose="02010609060101010101" pitchFamily="49" charset="-122"/>
              <a:ea typeface="楷体" panose="02010609060101010101" pitchFamily="49" charset="-122"/>
            </a:endParaRPr>
          </a:p>
          <a:p>
            <a:pPr>
              <a:lnSpc>
                <a:spcPct val="100000"/>
              </a:lnSpc>
            </a:pPr>
            <a:r>
              <a:rPr lang="zh-CN" altLang="zh-CN" sz="2000" dirty="0">
                <a:latin typeface="楷体" panose="02010609060101010101" pitchFamily="49" charset="-122"/>
                <a:ea typeface="楷体" panose="02010609060101010101" pitchFamily="49" charset="-122"/>
              </a:rPr>
              <a:t>★战略目标：世界现代新能源轨道交通大型跨国企业</a:t>
            </a:r>
          </a:p>
          <a:p>
            <a:pPr>
              <a:lnSpc>
                <a:spcPct val="100000"/>
              </a:lnSpc>
            </a:pPr>
            <a:r>
              <a:rPr lang="zh-CN" altLang="zh-CN" sz="2000" dirty="0">
                <a:latin typeface="楷体" panose="02010609060101010101" pitchFamily="49" charset="-122"/>
                <a:ea typeface="楷体" panose="02010609060101010101" pitchFamily="49" charset="-122"/>
              </a:rPr>
              <a:t>★企业理念：“创新驱动 科技为民 产业报国”</a:t>
            </a:r>
          </a:p>
          <a:p>
            <a:pPr>
              <a:lnSpc>
                <a:spcPct val="100000"/>
              </a:lnSpc>
            </a:pPr>
            <a:r>
              <a:rPr lang="zh-CN" altLang="zh-CN" sz="2000" dirty="0">
                <a:latin typeface="楷体" panose="02010609060101010101" pitchFamily="49" charset="-122"/>
                <a:ea typeface="楷体" panose="02010609060101010101" pitchFamily="49" charset="-122"/>
              </a:rPr>
              <a:t>★企业文化：“创新、自信、严谨、求实</a:t>
            </a:r>
          </a:p>
          <a:p>
            <a:pPr marL="0" indent="0">
              <a:lnSpc>
                <a:spcPct val="100000"/>
              </a:lnSpc>
              <a:buNone/>
            </a:pPr>
            <a:endParaRPr lang="zh-CN" altLang="zh-CN" sz="2000" dirty="0">
              <a:latin typeface="楷体" panose="02010609060101010101" pitchFamily="49" charset="-122"/>
              <a:ea typeface="楷体" panose="02010609060101010101" pitchFamily="49" charset="-122"/>
            </a:endParaRPr>
          </a:p>
          <a:p>
            <a:pPr>
              <a:lnSpc>
                <a:spcPct val="100000"/>
              </a:lnSpc>
            </a:pPr>
            <a:endParaRPr lang="zh-CN" altLang="en-US"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740293139"/>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矩形 1">
            <a:extLst>
              <a:ext uri="{FF2B5EF4-FFF2-40B4-BE49-F238E27FC236}">
                <a16:creationId xmlns:a16="http://schemas.microsoft.com/office/drawing/2014/main" id="{66427BEB-5875-4C74-A213-BAB02340A122}"/>
              </a:ext>
            </a:extLst>
          </p:cNvPr>
          <p:cNvSpPr/>
          <p:nvPr/>
        </p:nvSpPr>
        <p:spPr>
          <a:xfrm>
            <a:off x="649356" y="371061"/>
            <a:ext cx="8176592" cy="5909310"/>
          </a:xfrm>
          <a:prstGeom prst="rect">
            <a:avLst/>
          </a:prstGeom>
        </p:spPr>
        <p:txBody>
          <a:bodyPr wrap="square">
            <a:spAutoFit/>
          </a:bodyPr>
          <a:lstStyle/>
          <a:p>
            <a:pPr lvl="0"/>
            <a:r>
              <a:rPr lang="zh-CN" altLang="zh-CN" sz="3600" b="1" dirty="0">
                <a:latin typeface="楷体" panose="02010609060101010101" pitchFamily="49" charset="-122"/>
                <a:ea typeface="楷体" panose="02010609060101010101" pitchFamily="49" charset="-122"/>
              </a:rPr>
              <a:t>研发历程：</a:t>
            </a:r>
            <a:endParaRPr lang="en-US" altLang="zh-CN" sz="3600" b="1" dirty="0">
              <a:latin typeface="楷体" panose="02010609060101010101" pitchFamily="49" charset="-122"/>
              <a:ea typeface="楷体" panose="02010609060101010101" pitchFamily="49" charset="-122"/>
            </a:endParaRPr>
          </a:p>
          <a:p>
            <a:pPr lvl="0"/>
            <a:endParaRPr lang="zh-CN" altLang="zh-CN" sz="3600" dirty="0">
              <a:latin typeface="楷体" panose="02010609060101010101" pitchFamily="49" charset="-122"/>
              <a:ea typeface="楷体" panose="02010609060101010101" pitchFamily="49" charset="-122"/>
            </a:endParaRPr>
          </a:p>
          <a:p>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1</a:t>
            </a:r>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2009</a:t>
            </a:r>
            <a:r>
              <a:rPr lang="zh-CN" altLang="zh-CN" dirty="0">
                <a:latin typeface="楷体" panose="02010609060101010101" pitchFamily="49" charset="-122"/>
                <a:ea typeface="楷体" panose="02010609060101010101" pitchFamily="49" charset="-122"/>
              </a:rPr>
              <a:t>年下半年开始进行动力电池技术及其产品的研发；</a:t>
            </a:r>
          </a:p>
          <a:p>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a:t>
            </a:r>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2012</a:t>
            </a:r>
            <a:r>
              <a:rPr lang="zh-CN" altLang="zh-CN" dirty="0">
                <a:latin typeface="楷体" panose="02010609060101010101" pitchFamily="49" charset="-122"/>
                <a:ea typeface="楷体" panose="02010609060101010101" pitchFamily="49" charset="-122"/>
              </a:rPr>
              <a:t>年起，在研发动力电池技术取得阶段性成果的基础上，同时进行悬挂式新能源空铁的技术研发和市场调研；</a:t>
            </a:r>
          </a:p>
          <a:p>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3</a:t>
            </a:r>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2015</a:t>
            </a:r>
            <a:r>
              <a:rPr lang="zh-CN" altLang="zh-CN" dirty="0">
                <a:latin typeface="楷体" panose="02010609060101010101" pitchFamily="49" charset="-122"/>
                <a:ea typeface="楷体" panose="02010609060101010101" pitchFamily="49" charset="-122"/>
              </a:rPr>
              <a:t>年，结合动力电池技术的研发成果和悬挂式新能源空铁技术的研发成果，进行创新集成，形成新能源空铁系统的总体设计方案，并开展技术和市场论证；</a:t>
            </a:r>
          </a:p>
          <a:p>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4</a:t>
            </a:r>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2016</a:t>
            </a:r>
            <a:r>
              <a:rPr lang="zh-CN" altLang="zh-CN" dirty="0">
                <a:latin typeface="楷体" panose="02010609060101010101" pitchFamily="49" charset="-122"/>
                <a:ea typeface="楷体" panose="02010609060101010101" pitchFamily="49" charset="-122"/>
              </a:rPr>
              <a:t>年初，在前期技术研发投入的基础上，投资建设新能源空铁试验线，并联合产、学、研等各方力量集中进行技术攻关。</a:t>
            </a:r>
          </a:p>
          <a:p>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5</a:t>
            </a:r>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2016</a:t>
            </a:r>
            <a:r>
              <a:rPr lang="zh-CN" altLang="zh-CN" dirty="0">
                <a:latin typeface="楷体" panose="02010609060101010101" pitchFamily="49" charset="-122"/>
                <a:ea typeface="楷体" panose="02010609060101010101" pitchFamily="49" charset="-122"/>
              </a:rPr>
              <a:t>年</a:t>
            </a:r>
            <a:r>
              <a:rPr lang="en-US" altLang="zh-CN" dirty="0">
                <a:latin typeface="楷体" panose="02010609060101010101" pitchFamily="49" charset="-122"/>
                <a:ea typeface="楷体" panose="02010609060101010101" pitchFamily="49" charset="-122"/>
              </a:rPr>
              <a:t>11</a:t>
            </a:r>
            <a:r>
              <a:rPr lang="zh-CN" altLang="zh-CN" dirty="0">
                <a:latin typeface="楷体" panose="02010609060101010101" pitchFamily="49" charset="-122"/>
                <a:ea typeface="楷体" panose="02010609060101010101" pitchFamily="49" charset="-122"/>
              </a:rPr>
              <a:t>月</a:t>
            </a:r>
            <a:r>
              <a:rPr lang="en-US" altLang="zh-CN" dirty="0">
                <a:latin typeface="楷体" panose="02010609060101010101" pitchFamily="49" charset="-122"/>
                <a:ea typeface="楷体" panose="02010609060101010101" pitchFamily="49" charset="-122"/>
              </a:rPr>
              <a:t>21</a:t>
            </a:r>
            <a:r>
              <a:rPr lang="zh-CN" altLang="zh-CN" dirty="0">
                <a:latin typeface="楷体" panose="02010609060101010101" pitchFamily="49" charset="-122"/>
                <a:ea typeface="楷体" panose="02010609060101010101" pitchFamily="49" charset="-122"/>
              </a:rPr>
              <a:t>日建成世界首列新能源空铁并进行实验行。</a:t>
            </a:r>
          </a:p>
          <a:p>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6</a:t>
            </a:r>
            <a:r>
              <a:rPr lang="zh-CN" altLang="zh-CN"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2017</a:t>
            </a:r>
            <a:r>
              <a:rPr lang="zh-CN" altLang="zh-CN" dirty="0">
                <a:latin typeface="楷体" panose="02010609060101010101" pitchFamily="49" charset="-122"/>
                <a:ea typeface="楷体" panose="02010609060101010101" pitchFamily="49" charset="-122"/>
              </a:rPr>
              <a:t>年</a:t>
            </a:r>
            <a:r>
              <a:rPr lang="en-US" altLang="zh-CN" dirty="0">
                <a:latin typeface="楷体" panose="02010609060101010101" pitchFamily="49" charset="-122"/>
                <a:ea typeface="楷体" panose="02010609060101010101" pitchFamily="49" charset="-122"/>
              </a:rPr>
              <a:t>3</a:t>
            </a:r>
            <a:r>
              <a:rPr lang="zh-CN" altLang="zh-CN" dirty="0">
                <a:latin typeface="楷体" panose="02010609060101010101" pitchFamily="49" charset="-122"/>
                <a:ea typeface="楷体" panose="02010609060101010101" pitchFamily="49" charset="-122"/>
              </a:rPr>
              <a:t>月</a:t>
            </a:r>
            <a:r>
              <a:rPr lang="en-US" altLang="zh-CN" dirty="0">
                <a:latin typeface="楷体" panose="02010609060101010101" pitchFamily="49" charset="-122"/>
                <a:ea typeface="楷体" panose="02010609060101010101" pitchFamily="49" charset="-122"/>
              </a:rPr>
              <a:t>17</a:t>
            </a:r>
            <a:r>
              <a:rPr lang="zh-CN" altLang="zh-CN" dirty="0">
                <a:latin typeface="楷体" panose="02010609060101010101" pitchFamily="49" charset="-122"/>
                <a:ea typeface="楷体" panose="02010609060101010101" pitchFamily="49" charset="-122"/>
              </a:rPr>
              <a:t>日，由四川省科技厅主持，中国科学院院士翟婉明，中国工程院院士刘友梅、杜彦良等</a:t>
            </a:r>
            <a:r>
              <a:rPr lang="en-US" altLang="zh-CN" dirty="0">
                <a:latin typeface="楷体" panose="02010609060101010101" pitchFamily="49" charset="-122"/>
                <a:ea typeface="楷体" panose="02010609060101010101" pitchFamily="49" charset="-122"/>
              </a:rPr>
              <a:t>15</a:t>
            </a:r>
            <a:r>
              <a:rPr lang="zh-CN" altLang="zh-CN" dirty="0">
                <a:latin typeface="楷体" panose="02010609060101010101" pitchFamily="49" charset="-122"/>
                <a:ea typeface="楷体" panose="02010609060101010101" pitchFamily="49" charset="-122"/>
              </a:rPr>
              <a:t>位专家，参加的新能源悬挂式空铁关键技术及“试验线”工程科技成果专家评审会，在成都召开并取得圆满成果。</a:t>
            </a:r>
            <a:endParaRPr lang="en-US" altLang="zh-CN" dirty="0">
              <a:latin typeface="楷体" panose="02010609060101010101" pitchFamily="49" charset="-122"/>
              <a:ea typeface="楷体" panose="02010609060101010101" pitchFamily="49" charset="-122"/>
            </a:endParaRPr>
          </a:p>
          <a:p>
            <a:endParaRPr lang="zh-CN" altLang="zh-CN" dirty="0">
              <a:latin typeface="楷体" panose="02010609060101010101" pitchFamily="49" charset="-122"/>
              <a:ea typeface="楷体" panose="02010609060101010101" pitchFamily="49" charset="-122"/>
            </a:endParaRPr>
          </a:p>
          <a:p>
            <a:r>
              <a:rPr lang="zh-CN" altLang="zh-CN" b="1" dirty="0">
                <a:latin typeface="楷体" panose="02010609060101010101" pitchFamily="49" charset="-122"/>
                <a:ea typeface="楷体" panose="02010609060101010101" pitchFamily="49" charset="-122"/>
              </a:rPr>
              <a:t>专家组认为，新能源空铁作为一种中等运量的城市轨道交通新制式，综合优势显著，属国内外首创，整体技术达到国际先进水平。其中，大容量锂电池动力牵引应用技术和新能源空铁列车</a:t>
            </a:r>
            <a:r>
              <a:rPr lang="en-US" altLang="zh-CN" b="1" dirty="0">
                <a:latin typeface="楷体" panose="02010609060101010101" pitchFamily="49" charset="-122"/>
                <a:ea typeface="楷体" panose="02010609060101010101" pitchFamily="49" charset="-122"/>
              </a:rPr>
              <a:t>-</a:t>
            </a:r>
            <a:r>
              <a:rPr lang="zh-CN" altLang="zh-CN" b="1" dirty="0">
                <a:latin typeface="楷体" panose="02010609060101010101" pitchFamily="49" charset="-122"/>
                <a:ea typeface="楷体" panose="02010609060101010101" pitchFamily="49" charset="-122"/>
              </a:rPr>
              <a:t>轨道梁桥耦合动力分析技术居国际领先水</a:t>
            </a:r>
            <a:r>
              <a:rPr lang="zh-CN" altLang="zh-CN" dirty="0">
                <a:latin typeface="楷体" panose="02010609060101010101" pitchFamily="49" charset="-122"/>
                <a:ea typeface="楷体" panose="02010609060101010101" pitchFamily="49" charset="-122"/>
              </a:rPr>
              <a:t>平。</a:t>
            </a:r>
          </a:p>
          <a:p>
            <a:endParaRPr lang="zh-CN" altLang="en-US"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914184500"/>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344" name="Rectangle 1434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accent1"/>
          </a:solidFill>
          <a:effectLst/>
        </p:spPr>
      </p:sp>
      <p:pic>
        <p:nvPicPr>
          <p:cNvPr id="14339" name="Picture 3">
            <a:extLst>
              <a:ext uri="{FF2B5EF4-FFF2-40B4-BE49-F238E27FC236}">
                <a16:creationId xmlns:a16="http://schemas.microsoft.com/office/drawing/2014/main" id="{A2350FEA-BC95-4CB2-BF2E-A14D499CEE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0" y="0"/>
            <a:ext cx="12192000" cy="59787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4" name="Straight Connector 73"/>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5E7AF205-E638-4060-B8B3-36114ECDFAEB}"/>
              </a:ext>
            </a:extLst>
          </p:cNvPr>
          <p:cNvSpPr txBox="1"/>
          <p:nvPr/>
        </p:nvSpPr>
        <p:spPr>
          <a:xfrm>
            <a:off x="3619406" y="5786091"/>
            <a:ext cx="7834193" cy="1264588"/>
          </a:xfrm>
          <a:prstGeom prst="rect">
            <a:avLst/>
          </a:prstGeom>
        </p:spPr>
        <p:txBody>
          <a:bodyPr vert="horz" lIns="91440" tIns="45720" rIns="91440" bIns="45720" rtlCol="0" anchor="ctr">
            <a:normAutofit/>
          </a:bodyPr>
          <a:lstStyle/>
          <a:p>
            <a:pPr algn="r" defTabSz="914400">
              <a:lnSpc>
                <a:spcPct val="90000"/>
              </a:lnSpc>
              <a:spcBef>
                <a:spcPct val="0"/>
              </a:spcBef>
            </a:pPr>
            <a:r>
              <a:rPr lang="zh-CN" altLang="en-US" sz="4000" dirty="0">
                <a:solidFill>
                  <a:srgbClr val="FFFFFF"/>
                </a:solidFill>
                <a:latin typeface="楷体" panose="02010609060101010101" pitchFamily="49" charset="-122"/>
                <a:ea typeface="楷体" panose="02010609060101010101" pitchFamily="49" charset="-122"/>
                <a:cs typeface="+mj-cs"/>
              </a:rPr>
              <a:t>评审会</a:t>
            </a:r>
          </a:p>
        </p:txBody>
      </p:sp>
    </p:spTree>
    <p:extLst>
      <p:ext uri="{BB962C8B-B14F-4D97-AF65-F5344CB8AC3E}">
        <p14:creationId xmlns:p14="http://schemas.microsoft.com/office/powerpoint/2010/main" val="38104562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内容占位符 2">
            <a:extLst>
              <a:ext uri="{FF2B5EF4-FFF2-40B4-BE49-F238E27FC236}">
                <a16:creationId xmlns:a16="http://schemas.microsoft.com/office/drawing/2014/main" id="{7DEF7105-FF79-44A6-8C86-2FE7F433E75C}"/>
              </a:ext>
            </a:extLst>
          </p:cNvPr>
          <p:cNvSpPr>
            <a:spLocks noGrp="1"/>
          </p:cNvSpPr>
          <p:nvPr>
            <p:ph idx="1"/>
          </p:nvPr>
        </p:nvSpPr>
        <p:spPr>
          <a:xfrm>
            <a:off x="299958" y="662609"/>
            <a:ext cx="8632007" cy="4871318"/>
          </a:xfrm>
        </p:spPr>
        <p:txBody>
          <a:bodyPr>
            <a:normAutofit fontScale="62500" lnSpcReduction="20000"/>
          </a:bodyPr>
          <a:lstStyle/>
          <a:p>
            <a:pPr lvl="0">
              <a:lnSpc>
                <a:spcPct val="120000"/>
              </a:lnSpc>
            </a:pPr>
            <a:r>
              <a:rPr lang="zh-CN" altLang="zh-CN" sz="4500" b="1" dirty="0">
                <a:latin typeface="楷体" panose="02010609060101010101" pitchFamily="49" charset="-122"/>
                <a:ea typeface="楷体" panose="02010609060101010101" pitchFamily="49" charset="-122"/>
              </a:rPr>
              <a:t>公司团队：</a:t>
            </a:r>
            <a:endParaRPr lang="zh-CN" altLang="zh-CN" sz="4500" dirty="0">
              <a:latin typeface="楷体" panose="02010609060101010101" pitchFamily="49" charset="-122"/>
              <a:ea typeface="楷体" panose="02010609060101010101" pitchFamily="49" charset="-122"/>
            </a:endParaRPr>
          </a:p>
          <a:p>
            <a:pPr>
              <a:lnSpc>
                <a:spcPct val="120000"/>
              </a:lnSpc>
            </a:pPr>
            <a:r>
              <a:rPr lang="zh-CN" altLang="zh-CN" b="1" dirty="0">
                <a:latin typeface="楷体" panose="02010609060101010101" pitchFamily="49" charset="-122"/>
                <a:ea typeface="楷体" panose="02010609060101010101" pitchFamily="49" charset="-122"/>
              </a:rPr>
              <a:t>唐通</a:t>
            </a:r>
            <a:r>
              <a:rPr lang="en-US" altLang="zh-CN" b="1" dirty="0">
                <a:latin typeface="楷体" panose="02010609060101010101" pitchFamily="49" charset="-122"/>
                <a:ea typeface="楷体" panose="02010609060101010101" pitchFamily="49" charset="-122"/>
              </a:rPr>
              <a:t>-</a:t>
            </a:r>
            <a:r>
              <a:rPr lang="zh-CN" altLang="zh-CN" b="1" dirty="0">
                <a:latin typeface="楷体" panose="02010609060101010101" pitchFamily="49" charset="-122"/>
                <a:ea typeface="楷体" panose="02010609060101010101" pitchFamily="49" charset="-122"/>
              </a:rPr>
              <a:t>空铁之父</a:t>
            </a:r>
            <a:r>
              <a:rPr lang="zh-CN" altLang="zh-CN" dirty="0">
                <a:latin typeface="楷体" panose="02010609060101010101" pitchFamily="49" charset="-122"/>
                <a:ea typeface="楷体" panose="02010609060101010101" pitchFamily="49" charset="-122"/>
              </a:rPr>
              <a:t>：新能源空铁多项专利的开发者，中唐空铁试验线项目总体方案设计、总负责人。长期对各国空中轨道交通技术、大功率动力电池技术的研发应用及其发展趋势进行跟踪研究，在充分开展技术和市场认证的基础上，提出了新能源悬挂式空铁系统的总体设计思路。对发展我国城市轨道交通产业有独到见解。</a:t>
            </a:r>
          </a:p>
          <a:p>
            <a:pPr>
              <a:lnSpc>
                <a:spcPct val="120000"/>
              </a:lnSpc>
            </a:pPr>
            <a:r>
              <a:rPr lang="zh-CN" altLang="zh-CN" b="1" dirty="0">
                <a:latin typeface="楷体" panose="02010609060101010101" pitchFamily="49" charset="-122"/>
                <a:ea typeface="楷体" panose="02010609060101010101" pitchFamily="49" charset="-122"/>
              </a:rPr>
              <a:t>胡关金</a:t>
            </a:r>
            <a:r>
              <a:rPr lang="en-US" altLang="zh-CN" b="1" dirty="0">
                <a:latin typeface="楷体" panose="02010609060101010101" pitchFamily="49" charset="-122"/>
                <a:ea typeface="楷体" panose="02010609060101010101" pitchFamily="49" charset="-122"/>
              </a:rPr>
              <a:t>-</a:t>
            </a:r>
            <a:r>
              <a:rPr lang="zh-CN" altLang="zh-CN" b="1" dirty="0">
                <a:latin typeface="楷体" panose="02010609060101010101" pitchFamily="49" charset="-122"/>
                <a:ea typeface="楷体" panose="02010609060101010101" pitchFamily="49" charset="-122"/>
              </a:rPr>
              <a:t>金融专家</a:t>
            </a:r>
            <a:r>
              <a:rPr lang="zh-CN" altLang="zh-CN" dirty="0">
                <a:latin typeface="楷体" panose="02010609060101010101" pitchFamily="49" charset="-122"/>
                <a:ea typeface="楷体" panose="02010609060101010101" pitchFamily="49" charset="-122"/>
              </a:rPr>
              <a:t>：长期在高科技企业和金融企业全面主持经营管理工作，具有丰富的企业管理实践经验，精通投资银行业务和项目投融资业务，擅长价值评估和绩效管理。历任深圳经济特区工业园开发公司总经理。国信证券、华西证券、中国银河证券党委书记兼总裁。曾任中国证券业协会第一届、第二届、第三届副会长和投资银行委员会第一届、第二届、第三届主任委员。</a:t>
            </a:r>
          </a:p>
          <a:p>
            <a:pPr>
              <a:lnSpc>
                <a:spcPct val="120000"/>
              </a:lnSpc>
            </a:pPr>
            <a:r>
              <a:rPr lang="zh-CN" altLang="zh-CN" b="1" dirty="0">
                <a:latin typeface="楷体" panose="02010609060101010101" pitchFamily="49" charset="-122"/>
                <a:ea typeface="楷体" panose="02010609060101010101" pitchFamily="49" charset="-122"/>
              </a:rPr>
              <a:t>翟婉明</a:t>
            </a:r>
            <a:r>
              <a:rPr lang="en-US" altLang="zh-CN" b="1" dirty="0">
                <a:latin typeface="楷体" panose="02010609060101010101" pitchFamily="49" charset="-122"/>
                <a:ea typeface="楷体" panose="02010609060101010101" pitchFamily="49" charset="-122"/>
              </a:rPr>
              <a:t>-</a:t>
            </a:r>
            <a:r>
              <a:rPr lang="zh-CN" altLang="zh-CN" b="1" dirty="0">
                <a:latin typeface="楷体" panose="02010609060101010101" pitchFamily="49" charset="-122"/>
                <a:ea typeface="楷体" panose="02010609060101010101" pitchFamily="49" charset="-122"/>
              </a:rPr>
              <a:t>技术权威</a:t>
            </a:r>
            <a:r>
              <a:rPr lang="zh-CN" altLang="zh-CN" dirty="0">
                <a:latin typeface="楷体" panose="02010609060101010101" pitchFamily="49" charset="-122"/>
                <a:ea typeface="楷体" panose="02010609060101010101" pitchFamily="49" charset="-122"/>
              </a:rPr>
              <a:t>：中国科学院院士、西南交大首席教授、新能源空铁项目总设计师。长期从事轨道交通工程动力学与振动控制研究，开拓了铁路大系统动力学研究新领域，创建了机车车辆</a:t>
            </a:r>
            <a:r>
              <a:rPr lang="en-US" altLang="zh-CN" dirty="0">
                <a:latin typeface="楷体" panose="02010609060101010101" pitchFamily="49" charset="-122"/>
                <a:ea typeface="楷体" panose="02010609060101010101" pitchFamily="49" charset="-122"/>
              </a:rPr>
              <a:t>-</a:t>
            </a:r>
            <a:r>
              <a:rPr lang="zh-CN" altLang="zh-CN" dirty="0">
                <a:latin typeface="楷体" panose="02010609060101010101" pitchFamily="49" charset="-122"/>
                <a:ea typeface="楷体" panose="02010609060101010101" pitchFamily="49" charset="-122"/>
              </a:rPr>
              <a:t>轨道耦合动力学理论体系，主持研究建立了高速列车</a:t>
            </a:r>
            <a:r>
              <a:rPr lang="en-US" altLang="zh-CN" dirty="0">
                <a:latin typeface="楷体" panose="02010609060101010101" pitchFamily="49" charset="-122"/>
                <a:ea typeface="楷体" panose="02010609060101010101" pitchFamily="49" charset="-122"/>
              </a:rPr>
              <a:t>-</a:t>
            </a:r>
            <a:r>
              <a:rPr lang="zh-CN" altLang="zh-CN" dirty="0">
                <a:latin typeface="楷体" panose="02010609060101010101" pitchFamily="49" charset="-122"/>
                <a:ea typeface="楷体" panose="02010609060101010101" pitchFamily="49" charset="-122"/>
              </a:rPr>
              <a:t>轨道</a:t>
            </a:r>
            <a:r>
              <a:rPr lang="en-US" altLang="zh-CN" dirty="0">
                <a:latin typeface="楷体" panose="02010609060101010101" pitchFamily="49" charset="-122"/>
                <a:ea typeface="楷体" panose="02010609060101010101" pitchFamily="49" charset="-122"/>
              </a:rPr>
              <a:t>-</a:t>
            </a:r>
            <a:r>
              <a:rPr lang="zh-CN" altLang="zh-CN" dirty="0">
                <a:latin typeface="楷体" panose="02010609060101010101" pitchFamily="49" charset="-122"/>
                <a:ea typeface="楷体" panose="02010609060101010101" pitchFamily="49" charset="-122"/>
              </a:rPr>
              <a:t>桥梁动力相互作用理论及安全评估技术等。</a:t>
            </a:r>
          </a:p>
          <a:p>
            <a:pPr>
              <a:lnSpc>
                <a:spcPct val="120000"/>
              </a:lnSpc>
            </a:pPr>
            <a:endParaRPr lang="zh-CN" altLang="en-US"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920197129"/>
      </p:ext>
    </p:extLst>
  </p:cSld>
  <p:clrMapOvr>
    <a:overrideClrMapping bg1="dk1" tx1="lt1" bg2="dk2" tx2="lt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 name="Rectangle 1639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74" name="Down Arrow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楷体" panose="02010609060101010101" pitchFamily="49" charset="-122"/>
              <a:ea typeface="楷体" panose="02010609060101010101" pitchFamily="49" charset="-122"/>
            </a:endParaRPr>
          </a:p>
        </p:txBody>
      </p:sp>
      <p:sp>
        <p:nvSpPr>
          <p:cNvPr id="2" name="标题 1">
            <a:extLst>
              <a:ext uri="{FF2B5EF4-FFF2-40B4-BE49-F238E27FC236}">
                <a16:creationId xmlns:a16="http://schemas.microsoft.com/office/drawing/2014/main" id="{9311D909-FFBA-41AC-B205-3BAD7146F45A}"/>
              </a:ext>
            </a:extLst>
          </p:cNvPr>
          <p:cNvSpPr>
            <a:spLocks noGrp="1"/>
          </p:cNvSpPr>
          <p:nvPr>
            <p:ph type="title"/>
          </p:nvPr>
        </p:nvSpPr>
        <p:spPr>
          <a:xfrm>
            <a:off x="611407" y="1967266"/>
            <a:ext cx="3425910" cy="2547257"/>
          </a:xfrm>
          <a:noFill/>
        </p:spPr>
        <p:txBody>
          <a:bodyPr vert="horz" lIns="91440" tIns="45720" rIns="91440" bIns="45720" rtlCol="0" anchor="ctr">
            <a:normAutofit/>
          </a:bodyPr>
          <a:lstStyle/>
          <a:p>
            <a:pPr algn="ctr">
              <a:lnSpc>
                <a:spcPct val="80000"/>
              </a:lnSpc>
            </a:pPr>
            <a:r>
              <a:rPr lang="zh-CN" altLang="en-US" sz="3300" b="1" dirty="0">
                <a:solidFill>
                  <a:schemeClr val="bg1"/>
                </a:solidFill>
                <a:latin typeface="楷体" panose="02010609060101010101" pitchFamily="49" charset="-122"/>
                <a:ea typeface="楷体" panose="02010609060101010101" pitchFamily="49" charset="-122"/>
              </a:rPr>
              <a:t>专家意见</a:t>
            </a:r>
            <a:endParaRPr lang="en-US" altLang="zh-CN" sz="3300" dirty="0">
              <a:solidFill>
                <a:schemeClr val="bg1"/>
              </a:solidFill>
              <a:latin typeface="楷体" panose="02010609060101010101" pitchFamily="49" charset="-122"/>
              <a:ea typeface="楷体" panose="02010609060101010101" pitchFamily="49" charset="-122"/>
            </a:endParaRPr>
          </a:p>
        </p:txBody>
      </p:sp>
      <p:pic>
        <p:nvPicPr>
          <p:cNvPr id="8" name="Picture 3">
            <a:extLst>
              <a:ext uri="{FF2B5EF4-FFF2-40B4-BE49-F238E27FC236}">
                <a16:creationId xmlns:a16="http://schemas.microsoft.com/office/drawing/2014/main" id="{C3E7C3C1-0210-4D89-B16D-690925A1C8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8973" y="504963"/>
            <a:ext cx="4733925" cy="582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6395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 name="Rectangle 1639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16387" name="Picture 3">
            <a:extLst>
              <a:ext uri="{FF2B5EF4-FFF2-40B4-BE49-F238E27FC236}">
                <a16:creationId xmlns:a16="http://schemas.microsoft.com/office/drawing/2014/main" id="{3674380C-0150-4FAA-9DFF-CF39C5AB28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1242" y="643466"/>
            <a:ext cx="5192848" cy="55687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Down Arrow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楷体" panose="02010609060101010101" pitchFamily="49" charset="-122"/>
              <a:ea typeface="楷体" panose="02010609060101010101" pitchFamily="49" charset="-122"/>
            </a:endParaRPr>
          </a:p>
        </p:txBody>
      </p:sp>
      <p:sp>
        <p:nvSpPr>
          <p:cNvPr id="2" name="标题 1">
            <a:extLst>
              <a:ext uri="{FF2B5EF4-FFF2-40B4-BE49-F238E27FC236}">
                <a16:creationId xmlns:a16="http://schemas.microsoft.com/office/drawing/2014/main" id="{9311D909-FFBA-41AC-B205-3BAD7146F45A}"/>
              </a:ext>
            </a:extLst>
          </p:cNvPr>
          <p:cNvSpPr>
            <a:spLocks noGrp="1"/>
          </p:cNvSpPr>
          <p:nvPr>
            <p:ph type="title"/>
          </p:nvPr>
        </p:nvSpPr>
        <p:spPr>
          <a:xfrm>
            <a:off x="717423" y="2205805"/>
            <a:ext cx="3425910" cy="2547257"/>
          </a:xfrm>
          <a:noFill/>
        </p:spPr>
        <p:txBody>
          <a:bodyPr vert="horz" lIns="91440" tIns="45720" rIns="91440" bIns="45720" rtlCol="0" anchor="ctr">
            <a:normAutofit/>
          </a:bodyPr>
          <a:lstStyle/>
          <a:p>
            <a:pPr>
              <a:lnSpc>
                <a:spcPct val="80000"/>
              </a:lnSpc>
            </a:pPr>
            <a:r>
              <a:rPr lang="zh-CN" altLang="en-US" sz="2400" b="1" dirty="0">
                <a:solidFill>
                  <a:schemeClr val="bg1"/>
                </a:solidFill>
                <a:latin typeface="楷体" panose="02010609060101010101" pitchFamily="49" charset="-122"/>
                <a:ea typeface="楷体" panose="02010609060101010101" pitchFamily="49" charset="-122"/>
              </a:rPr>
              <a:t>强大的科研团队</a:t>
            </a:r>
            <a:r>
              <a:rPr lang="zh-CN" altLang="en-US" sz="2400" dirty="0">
                <a:solidFill>
                  <a:schemeClr val="bg1"/>
                </a:solidFill>
                <a:latin typeface="楷体" panose="02010609060101010101" pitchFamily="49" charset="-122"/>
                <a:ea typeface="楷体" panose="02010609060101010101" pitchFamily="49" charset="-122"/>
              </a:rPr>
              <a:t>：</a:t>
            </a:r>
            <a:br>
              <a:rPr lang="en-US" altLang="zh-CN" sz="2400" dirty="0">
                <a:solidFill>
                  <a:schemeClr val="bg1"/>
                </a:solidFill>
                <a:latin typeface="楷体" panose="02010609060101010101" pitchFamily="49" charset="-122"/>
                <a:ea typeface="楷体" panose="02010609060101010101" pitchFamily="49" charset="-122"/>
              </a:rPr>
            </a:br>
            <a:r>
              <a:rPr lang="zh-CN" altLang="en-US" sz="2400" dirty="0">
                <a:solidFill>
                  <a:schemeClr val="bg1"/>
                </a:solidFill>
                <a:latin typeface="楷体" panose="02010609060101010101" pitchFamily="49" charset="-122"/>
                <a:ea typeface="楷体" panose="02010609060101010101" pitchFamily="49" charset="-122"/>
              </a:rPr>
              <a:t>新能源空铁项目研发团队主要人员名单</a:t>
            </a:r>
            <a:br>
              <a:rPr lang="zh-CN" altLang="en-US" sz="2400" dirty="0">
                <a:solidFill>
                  <a:schemeClr val="bg1"/>
                </a:solidFill>
                <a:latin typeface="楷体" panose="02010609060101010101" pitchFamily="49" charset="-122"/>
                <a:ea typeface="楷体" panose="02010609060101010101" pitchFamily="49" charset="-122"/>
              </a:rPr>
            </a:br>
            <a:endParaRPr lang="en-US" altLang="zh-CN" sz="2400" dirty="0">
              <a:solidFill>
                <a:schemeClr val="bg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2309965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矩形 3">
            <a:extLst>
              <a:ext uri="{FF2B5EF4-FFF2-40B4-BE49-F238E27FC236}">
                <a16:creationId xmlns:a16="http://schemas.microsoft.com/office/drawing/2014/main" id="{1C2CB603-EB79-4DF4-9089-136FDB1354B1}"/>
              </a:ext>
            </a:extLst>
          </p:cNvPr>
          <p:cNvSpPr/>
          <p:nvPr/>
        </p:nvSpPr>
        <p:spPr>
          <a:xfrm>
            <a:off x="2059057" y="1262170"/>
            <a:ext cx="7601778" cy="2554545"/>
          </a:xfrm>
          <a:prstGeom prst="rect">
            <a:avLst/>
          </a:prstGeom>
        </p:spPr>
        <p:txBody>
          <a:bodyPr wrap="square">
            <a:spAutoFit/>
          </a:bodyPr>
          <a:lstStyle/>
          <a:p>
            <a:r>
              <a:rPr lang="zh-CN" altLang="zh-CN" sz="4000" b="1" dirty="0"/>
              <a:t>公司当前的最紧迫任务</a:t>
            </a:r>
            <a:r>
              <a:rPr lang="en-US" altLang="zh-CN" sz="4000" b="1" dirty="0"/>
              <a:t>:</a:t>
            </a:r>
            <a:r>
              <a:rPr lang="en-US" altLang="zh-CN" sz="4000" dirty="0"/>
              <a:t> </a:t>
            </a:r>
          </a:p>
          <a:p>
            <a:br>
              <a:rPr lang="en-US" altLang="zh-CN" sz="4000" dirty="0"/>
            </a:br>
            <a:r>
              <a:rPr lang="en-US" altLang="zh-CN" sz="4000" dirty="0"/>
              <a:t>      </a:t>
            </a:r>
            <a:r>
              <a:rPr lang="zh-CN" altLang="zh-CN" sz="4000" b="1" dirty="0"/>
              <a:t>建设世界首条空铁商业示范线</a:t>
            </a:r>
            <a:br>
              <a:rPr lang="zh-CN" altLang="zh-CN" sz="4000" dirty="0"/>
            </a:br>
            <a:endParaRPr lang="zh-CN" altLang="en-US" sz="4000" dirty="0"/>
          </a:p>
        </p:txBody>
      </p:sp>
    </p:spTree>
    <p:extLst>
      <p:ext uri="{BB962C8B-B14F-4D97-AF65-F5344CB8AC3E}">
        <p14:creationId xmlns:p14="http://schemas.microsoft.com/office/powerpoint/2010/main" val="37113850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352</TotalTime>
  <Words>2175</Words>
  <Application>Microsoft Office PowerPoint</Application>
  <PresentationFormat>宽屏</PresentationFormat>
  <Paragraphs>141</Paragraphs>
  <Slides>71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71</vt:i4>
      </vt:variant>
    </vt:vector>
  </HeadingPairs>
  <TitlesOfParts>
    <vt:vector size="80" baseType="lpstr">
      <vt:lpstr>等线</vt:lpstr>
      <vt:lpstr>等线 Light</vt:lpstr>
      <vt:lpstr>楷体</vt:lpstr>
      <vt:lpstr>宋体</vt:lpstr>
      <vt:lpstr>Arial</vt:lpstr>
      <vt:lpstr>Calibri</vt:lpstr>
      <vt:lpstr>Calibri Light</vt:lpstr>
      <vt:lpstr>Times New Roman</vt:lpstr>
      <vt:lpstr>Office Theme</vt:lpstr>
      <vt:lpstr>中唐新能源空铁项目介绍 </vt:lpstr>
      <vt:lpstr>一、空铁基本知识介绍  </vt:lpstr>
      <vt:lpstr>PowerPoint 演示文稿</vt:lpstr>
      <vt:lpstr>PowerPoint 演示文稿</vt:lpstr>
      <vt:lpstr>PowerPoint 演示文稿</vt:lpstr>
      <vt:lpstr>PowerPoint 演示文稿</vt:lpstr>
      <vt:lpstr>新能源空铁由哪几部分组成  </vt:lpstr>
      <vt:lpstr>PowerPoint 演示文稿</vt:lpstr>
      <vt:lpstr>优点</vt:lpstr>
      <vt:lpstr>PowerPoint 演示文稿</vt:lpstr>
      <vt:lpstr>超级锂电池能量包示意图 </vt:lpstr>
      <vt:lpstr>锂电池成品 </vt:lpstr>
      <vt:lpstr>锂电池生产车间 </vt:lpstr>
      <vt:lpstr>锂电池 生产车间 </vt:lpstr>
      <vt:lpstr>轨道</vt:lpstr>
      <vt:lpstr>PowerPoint 演示文稿</vt:lpstr>
      <vt:lpstr>普通转向架外观 </vt:lpstr>
      <vt:lpstr>转向架分解示意图 </vt:lpstr>
      <vt:lpstr>空铁转向架</vt:lpstr>
      <vt:lpstr>轨道梁柱   </vt:lpstr>
      <vt:lpstr>PowerPoint 演示文稿</vt:lpstr>
      <vt:lpstr>普通火车道岔 </vt:lpstr>
      <vt:lpstr>新能源平移式道岔</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车站上下楼梯通道 </vt:lpstr>
      <vt:lpstr>充电桩 </vt:lpstr>
      <vt:lpstr>PowerPoint 演示文稿</vt:lpstr>
      <vt:lpstr>逃生系统  </vt:lpstr>
      <vt:lpstr>  (1)列车自备 逃生通道 </vt:lpstr>
      <vt:lpstr>⑵救援列车推送救援方案 </vt:lpstr>
      <vt:lpstr> ⑶救援列车端门救援方案 </vt:lpstr>
      <vt:lpstr>(4)地面横向 救援方案 </vt:lpstr>
      <vt:lpstr>二、空铁的主要优势 </vt:lpstr>
      <vt:lpstr>（一）空铁的优点：    1、造价低  地铁或轻轨由于牵涉到大量的拆迁问题，隐性的成本要高得多，施工时间也长得多。与其他轨道交通相比较，空铁的建设成本最低。系统综合平均每公里工程造价在1亿元，是地铁造价的六到八分之一，是轻轨的二到三分之一。 </vt:lpstr>
      <vt:lpstr>2、安全  德国公共交通系统的安全指标是全世界最严厉的，而空铁所有安全性能指标均超过其国家标准。 空铁的轨道在封闭的钢梁内，所以绝对没有出轨掉落的可能性。另外，在空中运行，不会发生与其它物体相撞行为。空铁系统是世界上最为安全的交通工具之一。  </vt:lpstr>
      <vt:lpstr>3.建设快  空铁所有的部件包括轨道梁、支柱等全是在工厂中批量完成的，现场施工十分简单快捷。支柱施工仅需在地下打孔，然后植入混凝土基础，不需要大型专用的机械设备。一般每处施工几天即可完成，全线只要6个月，即可将空铁竖杆组装完毕。整个系统建设周期在1年之内。 </vt:lpstr>
      <vt:lpstr>工厂模块化 生产 </vt:lpstr>
      <vt:lpstr>现场安装 </vt:lpstr>
      <vt:lpstr>4.占地最少 空铁占地面积极小，形象地说只要将马路上的照明灯杆加粗，即可支撑起整个空铁。空铁系统除了车站需要占用一定地面空间外，轨道基础占地面积非常小，由于轨道曲线半径设计比较灵活，工程几乎不涉及既有建筑物的拆迁。商务区、机场和火车站还可以利用既有建筑或过街天桥作为车站。 </vt:lpstr>
      <vt:lpstr> 针对成都平厚的地质情况，采用摩擦桩基础，桩的平均厚度25米，桩基础1.2mX1.2m，立柱800mX800mm。    针对成都平厚的地质情况，采用摩擦桩基础，桩的平均厚度25米， 桩基础1.2mX1.2m，立柱800mX800mm。 </vt:lpstr>
      <vt:lpstr>5.快捷又高效 空中轨道列车每节车厢定员75人，3节车厢可承运1.5-2万人次/小时，属于轨道交通中的小型运量。</vt:lpstr>
      <vt:lpstr>6.节能环保低噪 空铁为全封闭电力驱动，无噪音，无排放、无任何污染，是最为环保的交通工具。噪音控制在65分贝以下，远低于地铁和轻轨的运行噪音。   </vt:lpstr>
      <vt:lpstr>三、空铁的历史及发展现状</vt:lpstr>
      <vt:lpstr> 1、空铁的历史起源 </vt:lpstr>
      <vt:lpstr>1898年，德国伍珀塔尔在乌帕河上架设建造第一条单轨悬挂铁路系统。 1901年正式对公众开放运行。当时启用的这个悬挂式铁路系统营运至今已经安全运行了115年而无一例运营故障，并且成为今天最安全可靠的都市捷运系统之一。  </vt:lpstr>
      <vt:lpstr>2、中国空铁发展状况  提出设计要求并提供相关支持。德国西门子公司开发现代意义的空铁系统定义于上个世纪80年代，由德国联邦政府研制了现代空中轨道系统，德国国际空列集团与和营销总部，在中国天津建立设备制造基地和项德国空中轨道公司签约，在中国推广其空铁技术。并在上海设立管理中心目技术服务中心，但目前已处于停业状态。  国际国内企业所建设的空中列车都是使用高压电作为动力驱动，运营成本高，对环境污染严重。目前国内企业中走到科研发展前列的有中车四方车辆有限公司，但其还未出产品。还有些企业也在积极展开空铁的研发，想在我国轨道交通业的发展大潮中占领一席之地，但其研发都尚未成熟。  中唐空铁集团在2008年涉足新能源产业，2013年关注空铁产业。中唐空铁在行业技术研发具有领先优势，依托大唐集团产研发集群，社会化大协作研发模式，现具有十大类，21个子系统提升创新，中唐空铁集团已申请了38项专利和100项专有技术。 </vt:lpstr>
      <vt:lpstr>2016年11月21日建设完成世界上第一条新能源空铁实验线 建设完成第一条新能源空铁实验线。设计时速80公里，包含了车站，直线道，弯道，双线上坡道叉等要素，长坡1461米，累计进行了近1万km的行车试验。 完成了电池组电性能、可靠性、安全性和适应性等84项电池性能测试。 车辆应力、动力学、噪音、能耗等180余项车辆性能测试。 完成了车桥耦合振动、道岔可靠性及可维护性、信号系统ATO、ATP、ATS等测试。 开展了《新能源空铁交通设计暂行规定》、《悬挂式单轨交通车辆通用技术条件（暂行）》等6项标准的研究，可为后续的工程示范和产业化提供技术依据，整体技术就绪水平为TRL7级。 专家建议:进一步梳理完善新能源空铁相关技术和标准，加快推进运营示范线工程的建设。 到目前为止，中唐空铁已经占据了轨道交通产业的高地，具有时间先行和数据收集的双重优势。   </vt:lpstr>
      <vt:lpstr>四、空铁适用范围</vt:lpstr>
      <vt:lpstr> 新能源空铁无需扩展城市现有公路设施。线路和车站可以沿道路一侧或中间绿化带设计，不会与现有地面交通抢资源(不与人争路，不分车争道，不与植物争生存空间)。新能源空铁车辆采用特有技术，爬坡能力强，转弯半径小，对复杂地形有较好的适应性，选线自由度大，可以减少拆迁量和施工期间对地面交通的影响，能够融入已有的公共交通系统中。新能源空铁的超级锂电池能量包具备-35℃～+55℃的超级工作温区，在极低温的情况下也能运行。 新能源空铁作为一种轻型、中速、中小运量和绿色环保的交通运输方式，具有广泛的适用性。 </vt:lpstr>
      <vt:lpstr>空铁主要适用于：  ①作为大型及特大型城市轨道交通的次干线以及主干线的重要补充方式（毛细血管） ②作为中小型城市轨道交通的主要方式 ③作为城市特定功能区的高品质集输方式 ④作为自然旅游景区理想的接驳转运交通工具 ⑤作为特殊地质条件和特殊区域安全可行的交通方式 </vt:lpstr>
      <vt:lpstr>新能源空铁的适用范围很广，可用于以下交通线路： ——特大型及大型城市公共交通次干线和主干线的延伸线、接驳线； ——中小型城市公共交通干线； ——城市机场、高铁、城际铁路站到市中心的连接线； ——城市机场、高铁、城际铁路站到城市旅游景区的连接线； ——大型自然旅游景区观光线和区内连接线； ——城市大型商务区、开发区、功能场馆集疏交通线； ——特殊地质条件、特殊区域的主要交通线等。   空铁是城市运行的顶层设计，它能改进中国城市公交系统格局，城市多维度交通改造，是城市公共交通方式的完善和创新。 </vt:lpstr>
      <vt:lpstr>五、新能源空铁产业化发展前景  我国城市交通正面临严峻的挑战，城市交通拥堵和环境污染严重。城市公共交通制式较为单一，交通供给结构与需求结构不相匹配。要改变这一现状，发展多种制式的城市公共交通势在必行，十三五期间国家重点发項目排在第一就是轨道交通。尤其是多种形式的轨道交通，使更多的人选择公共交通而不是选择小汽车作为其主要出行方式，保障城市的健康有序发展。 </vt:lpstr>
      <vt:lpstr> 目前我国城镇化进程速度加快，城市人员急剧膨胀，汽车数量剧增。现有的城市交通模式（含轨道交通）越来越不堪重负，各线城市只有不断新增轨道交通来解决交通拥堵的问题，所以迎来了国家轨道交通产业大发展时期。有多大的市场呢？据国家发改委公布的数据显示，截止到2016年，中国运营的铁路总里程达到1.24万公里。当前，每年政府在铁路建设方面的总投资为8000亿元，这意味着到2020年，中国将投入总数超过4万亿元用于铁路建设，这为新能源空铁发展提供了百年难得的历史机遇。 中唐空铁发展已经站在了轨道交通的风口上 </vt:lpstr>
      <vt:lpstr>新能源空铁制式适应中园国情，潜力巨大。  空铁与其他轨道交通制式相比，极具竞争力、适应力和扩展力。作为一种非常接地气的交通制式，新能源空铁的发展一定会得到地方政府和广大民众的欢迎。</vt:lpstr>
      <vt:lpstr> 主要涉及新能源、新材料、智能制造、移动通信、中央控制、立体传媒、商业连锁、地产开发、专业技术服务等领域，将成为带动轨道交通及其关联产业投资的新引擎。 将对冶金、建筑、装备制造、机械、化工、信息等产业催生巨大的市场需求，成为国民经济新的增长点，并对国家去产能，供给侧改革，去产能产生巨大作用。从而推动传统制造业供给结构提质转型，拉动先进制造业的投资，促进实体经济的发展。  </vt:lpstr>
      <vt:lpstr>   改变人们的出行方式和生活方式  随着空铁在城市的建设发展和完善，人们将不再把乘坐小汽车出行作为主要方式，而是选择空铁作为出行的主要方式。  出行方式的改变进而改变人们的生活方式。这对于减少大气污染，根治“大城市病”，提高生活质量，造福广大民众都有巨大的推动作用。 </vt:lpstr>
      <vt:lpstr>PowerPoint 演示文稿</vt:lpstr>
      <vt:lpstr>PowerPoint 演示文稿</vt:lpstr>
      <vt:lpstr>PowerPoint 演示文稿</vt:lpstr>
      <vt:lpstr>PowerPoint 演示文稿</vt:lpstr>
      <vt:lpstr>PowerPoint 演示文稿</vt:lpstr>
      <vt:lpstr>专家意见</vt:lpstr>
      <vt:lpstr>强大的科研团队： 新能源空铁项目研发团队主要人员名单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中唐新能源空铁项目介绍 </dc:title>
  <dc:creator>T zh</dc:creator>
  <cp:lastModifiedBy>T zh</cp:lastModifiedBy>
  <cp:revision>33</cp:revision>
  <dcterms:created xsi:type="dcterms:W3CDTF">2017-06-29T02:37:33Z</dcterms:created>
  <dcterms:modified xsi:type="dcterms:W3CDTF">2017-06-29T08:30:02Z</dcterms:modified>
</cp:coreProperties>
</file>